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4" r:id="rId2"/>
  </p:sldMasterIdLst>
  <p:notesMasterIdLst>
    <p:notesMasterId r:id="rId12"/>
  </p:notesMasterIdLst>
  <p:handoutMasterIdLst>
    <p:handoutMasterId r:id="rId13"/>
  </p:handoutMasterIdLst>
  <p:sldIdLst>
    <p:sldId id="256" r:id="rId3"/>
    <p:sldId id="300" r:id="rId4"/>
    <p:sldId id="302" r:id="rId5"/>
    <p:sldId id="297" r:id="rId6"/>
    <p:sldId id="296" r:id="rId7"/>
    <p:sldId id="301" r:id="rId8"/>
    <p:sldId id="298" r:id="rId9"/>
    <p:sldId id="299" r:id="rId10"/>
    <p:sldId id="287" r:id="rId1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105"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105"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105"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105" charset="-128"/>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485" autoAdjust="0"/>
  </p:normalViewPr>
  <p:slideViewPr>
    <p:cSldViewPr snapToGrid="0">
      <p:cViewPr>
        <p:scale>
          <a:sx n="104" d="100"/>
          <a:sy n="104" d="100"/>
        </p:scale>
        <p:origin x="-72" y="1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2784" y="-63"/>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3043343" cy="465455"/>
          </a:xfrm>
          <a:prstGeom prst="rect">
            <a:avLst/>
          </a:prstGeom>
          <a:noFill/>
          <a:ln w="9525">
            <a:noFill/>
            <a:miter lim="800000"/>
            <a:headEnd/>
            <a:tailEnd/>
          </a:ln>
          <a:effectLst/>
        </p:spPr>
        <p:txBody>
          <a:bodyPr vert="horz" wrap="square" lIns="93303" tIns="46652" rIns="93303" bIns="46652" numCol="1" anchor="t" anchorCtr="0" compatLnSpc="1">
            <a:prstTxWarp prst="textNoShape">
              <a:avLst/>
            </a:prstTxWarp>
          </a:bodyPr>
          <a:lstStyle>
            <a:lvl1pPr defTabSz="933672" eaLnBrk="0" hangingPunct="0">
              <a:defRPr sz="1200">
                <a:latin typeface="Times New Roman" pitchFamily="18" charset="0"/>
                <a:ea typeface="ＭＳ Ｐゴシック" pitchFamily="-105" charset="-128"/>
              </a:defRPr>
            </a:lvl1pPr>
          </a:lstStyle>
          <a:p>
            <a:pPr>
              <a:defRPr/>
            </a:pPr>
            <a:endParaRPr lang="en-US" dirty="0"/>
          </a:p>
        </p:txBody>
      </p:sp>
      <p:sp>
        <p:nvSpPr>
          <p:cNvPr id="22531" name="Rectangle 3"/>
          <p:cNvSpPr>
            <a:spLocks noGrp="1" noChangeArrowheads="1"/>
          </p:cNvSpPr>
          <p:nvPr>
            <p:ph type="dt" sz="quarter" idx="1"/>
          </p:nvPr>
        </p:nvSpPr>
        <p:spPr bwMode="auto">
          <a:xfrm>
            <a:off x="3979757" y="1"/>
            <a:ext cx="3043343" cy="465455"/>
          </a:xfrm>
          <a:prstGeom prst="rect">
            <a:avLst/>
          </a:prstGeom>
          <a:noFill/>
          <a:ln w="9525">
            <a:noFill/>
            <a:miter lim="800000"/>
            <a:headEnd/>
            <a:tailEnd/>
          </a:ln>
          <a:effectLst/>
        </p:spPr>
        <p:txBody>
          <a:bodyPr vert="horz" wrap="square" lIns="93303" tIns="46652" rIns="93303" bIns="46652" numCol="1" anchor="t" anchorCtr="0" compatLnSpc="1">
            <a:prstTxWarp prst="textNoShape">
              <a:avLst/>
            </a:prstTxWarp>
          </a:bodyPr>
          <a:lstStyle>
            <a:lvl1pPr algn="r" defTabSz="933672" eaLnBrk="0" hangingPunct="0">
              <a:defRPr sz="1200">
                <a:latin typeface="Times New Roman" pitchFamily="18" charset="0"/>
                <a:ea typeface="ＭＳ Ｐゴシック" pitchFamily="-105" charset="-128"/>
              </a:defRPr>
            </a:lvl1pPr>
          </a:lstStyle>
          <a:p>
            <a:pPr>
              <a:defRPr/>
            </a:pPr>
            <a:endParaRPr lang="en-US" dirty="0"/>
          </a:p>
        </p:txBody>
      </p:sp>
      <p:sp>
        <p:nvSpPr>
          <p:cNvPr id="22532" name="Rectangle 4"/>
          <p:cNvSpPr>
            <a:spLocks noGrp="1" noChangeArrowheads="1"/>
          </p:cNvSpPr>
          <p:nvPr>
            <p:ph type="ftr" sz="quarter" idx="2"/>
          </p:nvPr>
        </p:nvSpPr>
        <p:spPr bwMode="auto">
          <a:xfrm>
            <a:off x="0" y="8843646"/>
            <a:ext cx="3043343" cy="465455"/>
          </a:xfrm>
          <a:prstGeom prst="rect">
            <a:avLst/>
          </a:prstGeom>
          <a:noFill/>
          <a:ln w="9525">
            <a:noFill/>
            <a:miter lim="800000"/>
            <a:headEnd/>
            <a:tailEnd/>
          </a:ln>
          <a:effectLst/>
        </p:spPr>
        <p:txBody>
          <a:bodyPr vert="horz" wrap="square" lIns="93303" tIns="46652" rIns="93303" bIns="46652" numCol="1" anchor="b" anchorCtr="0" compatLnSpc="1">
            <a:prstTxWarp prst="textNoShape">
              <a:avLst/>
            </a:prstTxWarp>
          </a:bodyPr>
          <a:lstStyle>
            <a:lvl1pPr defTabSz="933672" eaLnBrk="0" hangingPunct="0">
              <a:defRPr sz="1200">
                <a:latin typeface="Times New Roman" pitchFamily="18" charset="0"/>
                <a:ea typeface="ＭＳ Ｐゴシック" pitchFamily="-105" charset="-128"/>
              </a:defRPr>
            </a:lvl1pPr>
          </a:lstStyle>
          <a:p>
            <a:pPr>
              <a:defRPr/>
            </a:pPr>
            <a:endParaRPr lang="en-US" dirty="0"/>
          </a:p>
        </p:txBody>
      </p:sp>
      <p:sp>
        <p:nvSpPr>
          <p:cNvPr id="22533" name="Rectangle 5"/>
          <p:cNvSpPr>
            <a:spLocks noGrp="1" noChangeArrowheads="1"/>
          </p:cNvSpPr>
          <p:nvPr>
            <p:ph type="sldNum" sz="quarter" idx="3"/>
          </p:nvPr>
        </p:nvSpPr>
        <p:spPr bwMode="auto">
          <a:xfrm>
            <a:off x="3979757" y="8843646"/>
            <a:ext cx="3043343" cy="465455"/>
          </a:xfrm>
          <a:prstGeom prst="rect">
            <a:avLst/>
          </a:prstGeom>
          <a:noFill/>
          <a:ln w="9525">
            <a:noFill/>
            <a:miter lim="800000"/>
            <a:headEnd/>
            <a:tailEnd/>
          </a:ln>
          <a:effectLst/>
        </p:spPr>
        <p:txBody>
          <a:bodyPr vert="horz" wrap="square" lIns="93303" tIns="46652" rIns="93303" bIns="46652" numCol="1" anchor="b" anchorCtr="0" compatLnSpc="1">
            <a:prstTxWarp prst="textNoShape">
              <a:avLst/>
            </a:prstTxWarp>
          </a:bodyPr>
          <a:lstStyle>
            <a:lvl1pPr algn="r" defTabSz="933672" eaLnBrk="0" hangingPunct="0">
              <a:defRPr sz="1200">
                <a:latin typeface="Times New Roman" pitchFamily="18" charset="0"/>
                <a:ea typeface="ＭＳ Ｐゴシック" pitchFamily="-105" charset="-128"/>
              </a:defRPr>
            </a:lvl1pPr>
          </a:lstStyle>
          <a:p>
            <a:pPr>
              <a:defRPr/>
            </a:pPr>
            <a:fld id="{BA87E053-8C5B-4E05-A3D3-A25C0B57C47D}" type="slidenum">
              <a:rPr lang="en-US"/>
              <a:pPr>
                <a:defRPr/>
              </a:pPr>
              <a:t>‹#›</a:t>
            </a:fld>
            <a:endParaRPr lang="en-US" dirty="0"/>
          </a:p>
        </p:txBody>
      </p:sp>
    </p:spTree>
    <p:extLst>
      <p:ext uri="{BB962C8B-B14F-4D97-AF65-F5344CB8AC3E}">
        <p14:creationId xmlns:p14="http://schemas.microsoft.com/office/powerpoint/2010/main" val="244371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43343" cy="465455"/>
          </a:xfrm>
          <a:prstGeom prst="rect">
            <a:avLst/>
          </a:prstGeom>
          <a:noFill/>
          <a:ln w="9525">
            <a:noFill/>
            <a:miter lim="800000"/>
            <a:headEnd/>
            <a:tailEnd/>
          </a:ln>
          <a:effectLst/>
        </p:spPr>
        <p:txBody>
          <a:bodyPr vert="horz" wrap="square" lIns="93303" tIns="46652" rIns="93303" bIns="46652" numCol="1" anchor="t" anchorCtr="0" compatLnSpc="1">
            <a:prstTxWarp prst="textNoShape">
              <a:avLst/>
            </a:prstTxWarp>
          </a:bodyPr>
          <a:lstStyle>
            <a:lvl1pPr defTabSz="933672" eaLnBrk="0" hangingPunct="0">
              <a:defRPr sz="1200">
                <a:latin typeface="Times New Roman" pitchFamily="18" charset="0"/>
                <a:ea typeface="ＭＳ Ｐゴシック" pitchFamily="-105" charset="-128"/>
              </a:defRPr>
            </a:lvl1pPr>
          </a:lstStyle>
          <a:p>
            <a:pPr>
              <a:defRPr/>
            </a:pPr>
            <a:endParaRPr lang="en-US" dirty="0"/>
          </a:p>
        </p:txBody>
      </p:sp>
      <p:sp>
        <p:nvSpPr>
          <p:cNvPr id="5123" name="Rectangle 3"/>
          <p:cNvSpPr>
            <a:spLocks noGrp="1" noChangeArrowheads="1"/>
          </p:cNvSpPr>
          <p:nvPr>
            <p:ph type="dt" idx="1"/>
          </p:nvPr>
        </p:nvSpPr>
        <p:spPr bwMode="auto">
          <a:xfrm>
            <a:off x="3979757" y="1"/>
            <a:ext cx="3043343" cy="465455"/>
          </a:xfrm>
          <a:prstGeom prst="rect">
            <a:avLst/>
          </a:prstGeom>
          <a:noFill/>
          <a:ln w="9525">
            <a:noFill/>
            <a:miter lim="800000"/>
            <a:headEnd/>
            <a:tailEnd/>
          </a:ln>
          <a:effectLst/>
        </p:spPr>
        <p:txBody>
          <a:bodyPr vert="horz" wrap="square" lIns="93303" tIns="46652" rIns="93303" bIns="46652" numCol="1" anchor="t" anchorCtr="0" compatLnSpc="1">
            <a:prstTxWarp prst="textNoShape">
              <a:avLst/>
            </a:prstTxWarp>
          </a:bodyPr>
          <a:lstStyle>
            <a:lvl1pPr algn="r" defTabSz="933672" eaLnBrk="0" hangingPunct="0">
              <a:defRPr sz="1200">
                <a:latin typeface="Times New Roman" pitchFamily="18" charset="0"/>
                <a:ea typeface="ＭＳ Ｐゴシック" pitchFamily="-105"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6414" y="4421824"/>
            <a:ext cx="5150273" cy="4189095"/>
          </a:xfrm>
          <a:prstGeom prst="rect">
            <a:avLst/>
          </a:prstGeom>
          <a:noFill/>
          <a:ln w="9525">
            <a:noFill/>
            <a:miter lim="800000"/>
            <a:headEnd/>
            <a:tailEnd/>
          </a:ln>
          <a:effectLst/>
        </p:spPr>
        <p:txBody>
          <a:bodyPr vert="horz" wrap="square" lIns="93303" tIns="46652" rIns="93303" bIns="466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3646"/>
            <a:ext cx="3043343" cy="465455"/>
          </a:xfrm>
          <a:prstGeom prst="rect">
            <a:avLst/>
          </a:prstGeom>
          <a:noFill/>
          <a:ln w="9525">
            <a:noFill/>
            <a:miter lim="800000"/>
            <a:headEnd/>
            <a:tailEnd/>
          </a:ln>
          <a:effectLst/>
        </p:spPr>
        <p:txBody>
          <a:bodyPr vert="horz" wrap="square" lIns="93303" tIns="46652" rIns="93303" bIns="46652" numCol="1" anchor="b" anchorCtr="0" compatLnSpc="1">
            <a:prstTxWarp prst="textNoShape">
              <a:avLst/>
            </a:prstTxWarp>
          </a:bodyPr>
          <a:lstStyle>
            <a:lvl1pPr defTabSz="933672" eaLnBrk="0" hangingPunct="0">
              <a:defRPr sz="1200">
                <a:latin typeface="Times New Roman" pitchFamily="18" charset="0"/>
                <a:ea typeface="ＭＳ Ｐゴシック" pitchFamily="-105" charset="-128"/>
              </a:defRPr>
            </a:lvl1pPr>
          </a:lstStyle>
          <a:p>
            <a:pPr>
              <a:defRPr/>
            </a:pPr>
            <a:endParaRPr lang="en-US" dirty="0"/>
          </a:p>
        </p:txBody>
      </p:sp>
      <p:sp>
        <p:nvSpPr>
          <p:cNvPr id="5127" name="Rectangle 7"/>
          <p:cNvSpPr>
            <a:spLocks noGrp="1" noChangeArrowheads="1"/>
          </p:cNvSpPr>
          <p:nvPr>
            <p:ph type="sldNum" sz="quarter" idx="5"/>
          </p:nvPr>
        </p:nvSpPr>
        <p:spPr bwMode="auto">
          <a:xfrm>
            <a:off x="3979757" y="8843646"/>
            <a:ext cx="3043343" cy="465455"/>
          </a:xfrm>
          <a:prstGeom prst="rect">
            <a:avLst/>
          </a:prstGeom>
          <a:noFill/>
          <a:ln w="9525">
            <a:noFill/>
            <a:miter lim="800000"/>
            <a:headEnd/>
            <a:tailEnd/>
          </a:ln>
          <a:effectLst/>
        </p:spPr>
        <p:txBody>
          <a:bodyPr vert="horz" wrap="square" lIns="93303" tIns="46652" rIns="93303" bIns="46652" numCol="1" anchor="b" anchorCtr="0" compatLnSpc="1">
            <a:prstTxWarp prst="textNoShape">
              <a:avLst/>
            </a:prstTxWarp>
          </a:bodyPr>
          <a:lstStyle>
            <a:lvl1pPr algn="r" defTabSz="933672" eaLnBrk="0" hangingPunct="0">
              <a:defRPr sz="1200">
                <a:latin typeface="Times New Roman" pitchFamily="18" charset="0"/>
                <a:ea typeface="ＭＳ Ｐゴシック" pitchFamily="-105" charset="-128"/>
              </a:defRPr>
            </a:lvl1pPr>
          </a:lstStyle>
          <a:p>
            <a:pPr>
              <a:defRPr/>
            </a:pPr>
            <a:fld id="{6EEE1E9A-EE03-4BDC-8197-B439E1080BF7}" type="slidenum">
              <a:rPr lang="en-US"/>
              <a:pPr>
                <a:defRPr/>
              </a:pPr>
              <a:t>‹#›</a:t>
            </a:fld>
            <a:endParaRPr lang="en-US" dirty="0"/>
          </a:p>
        </p:txBody>
      </p:sp>
    </p:spTree>
    <p:extLst>
      <p:ext uri="{BB962C8B-B14F-4D97-AF65-F5344CB8AC3E}">
        <p14:creationId xmlns:p14="http://schemas.microsoft.com/office/powerpoint/2010/main" val="2611057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672">
              <a:defRPr>
                <a:solidFill>
                  <a:schemeClr val="tx1"/>
                </a:solidFill>
                <a:latin typeface="Arial" charset="0"/>
                <a:ea typeface="ＭＳ Ｐゴシック" pitchFamily="-105" charset="-128"/>
              </a:defRPr>
            </a:lvl1pPr>
            <a:lvl2pPr marL="761252" indent="-292790" defTabSz="933672">
              <a:defRPr>
                <a:solidFill>
                  <a:schemeClr val="tx1"/>
                </a:solidFill>
                <a:latin typeface="Arial" charset="0"/>
                <a:ea typeface="ＭＳ Ｐゴシック" pitchFamily="-105" charset="-128"/>
              </a:defRPr>
            </a:lvl2pPr>
            <a:lvl3pPr marL="1171157" indent="-234232" defTabSz="933672">
              <a:defRPr>
                <a:solidFill>
                  <a:schemeClr val="tx1"/>
                </a:solidFill>
                <a:latin typeface="Arial" charset="0"/>
                <a:ea typeface="ＭＳ Ｐゴシック" pitchFamily="-105" charset="-128"/>
              </a:defRPr>
            </a:lvl3pPr>
            <a:lvl4pPr marL="1639621" indent="-234232" defTabSz="933672">
              <a:defRPr>
                <a:solidFill>
                  <a:schemeClr val="tx1"/>
                </a:solidFill>
                <a:latin typeface="Arial" charset="0"/>
                <a:ea typeface="ＭＳ Ｐゴシック" pitchFamily="-105" charset="-128"/>
              </a:defRPr>
            </a:lvl4pPr>
            <a:lvl5pPr marL="2108083" indent="-234232" defTabSz="933672">
              <a:defRPr>
                <a:solidFill>
                  <a:schemeClr val="tx1"/>
                </a:solidFill>
                <a:latin typeface="Arial" charset="0"/>
                <a:ea typeface="ＭＳ Ｐゴシック" pitchFamily="-105" charset="-128"/>
              </a:defRPr>
            </a:lvl5pPr>
            <a:lvl6pPr marL="2576546" indent="-234232" defTabSz="933672" fontAlgn="base">
              <a:spcBef>
                <a:spcPct val="0"/>
              </a:spcBef>
              <a:spcAft>
                <a:spcPct val="0"/>
              </a:spcAft>
              <a:defRPr>
                <a:solidFill>
                  <a:schemeClr val="tx1"/>
                </a:solidFill>
                <a:latin typeface="Arial" charset="0"/>
                <a:ea typeface="ＭＳ Ｐゴシック" pitchFamily="-105" charset="-128"/>
              </a:defRPr>
            </a:lvl6pPr>
            <a:lvl7pPr marL="3045010" indent="-234232" defTabSz="933672" fontAlgn="base">
              <a:spcBef>
                <a:spcPct val="0"/>
              </a:spcBef>
              <a:spcAft>
                <a:spcPct val="0"/>
              </a:spcAft>
              <a:defRPr>
                <a:solidFill>
                  <a:schemeClr val="tx1"/>
                </a:solidFill>
                <a:latin typeface="Arial" charset="0"/>
                <a:ea typeface="ＭＳ Ｐゴシック" pitchFamily="-105" charset="-128"/>
              </a:defRPr>
            </a:lvl7pPr>
            <a:lvl8pPr marL="3513472" indent="-234232" defTabSz="933672" fontAlgn="base">
              <a:spcBef>
                <a:spcPct val="0"/>
              </a:spcBef>
              <a:spcAft>
                <a:spcPct val="0"/>
              </a:spcAft>
              <a:defRPr>
                <a:solidFill>
                  <a:schemeClr val="tx1"/>
                </a:solidFill>
                <a:latin typeface="Arial" charset="0"/>
                <a:ea typeface="ＭＳ Ｐゴシック" pitchFamily="-105" charset="-128"/>
              </a:defRPr>
            </a:lvl8pPr>
            <a:lvl9pPr marL="3981935" indent="-234232" defTabSz="933672" fontAlgn="base">
              <a:spcBef>
                <a:spcPct val="0"/>
              </a:spcBef>
              <a:spcAft>
                <a:spcPct val="0"/>
              </a:spcAft>
              <a:defRPr>
                <a:solidFill>
                  <a:schemeClr val="tx1"/>
                </a:solidFill>
                <a:latin typeface="Arial" charset="0"/>
                <a:ea typeface="ＭＳ Ｐゴシック" pitchFamily="-105" charset="-128"/>
              </a:defRPr>
            </a:lvl9pPr>
          </a:lstStyle>
          <a:p>
            <a:fld id="{B697F5B7-405E-42C7-BCC9-595EFCAB6759}" type="slidenum">
              <a:rPr lang="en-US" smtClean="0">
                <a:latin typeface="Times New Roman" pitchFamily="18" charset="0"/>
              </a:rPr>
              <a:pPr/>
              <a:t>1</a:t>
            </a:fld>
            <a:endParaRPr lang="en-US" dirty="0" smtClean="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charset="-128"/>
              </a:rPr>
              <a:t>If you are considering a Qualified Plan for your business you may be questioning whether the cost of</a:t>
            </a:r>
            <a:r>
              <a:rPr lang="en-US" baseline="0" dirty="0" smtClean="0">
                <a:ea typeface="ＭＳ Ｐゴシック" charset="-128"/>
              </a:rPr>
              <a:t> paying for your employees is worth the benefit to you. </a:t>
            </a:r>
            <a:r>
              <a:rPr lang="en-US" dirty="0" smtClean="0">
                <a:ea typeface="ＭＳ Ｐゴシック" charset="-128"/>
              </a:rPr>
              <a:t>In this presentation we will demonstrate the cost of including employees versus the tax deduction benefit of the qualified plan.</a:t>
            </a:r>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not be reviewing the technical details of a qualified plan or the different types of plans available. Instead</a:t>
            </a:r>
            <a:r>
              <a:rPr lang="en-US" baseline="0" dirty="0" smtClean="0"/>
              <a:t> we will look at the potential economics of a qualified plan, to help you answer the question – can you afford to utilize a qualified plan if I must include my employees in the plan?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a:t>
            </a:fld>
            <a:endParaRPr lang="en-US" dirty="0"/>
          </a:p>
        </p:txBody>
      </p:sp>
    </p:spTree>
    <p:extLst>
      <p:ext uri="{BB962C8B-B14F-4D97-AF65-F5344CB8AC3E}">
        <p14:creationId xmlns:p14="http://schemas.microsoft.com/office/powerpoint/2010/main" val="15874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p:txBody>
          <a:bodyPr/>
          <a:lstStyle/>
          <a:p>
            <a:pPr eaLnBrk="1" hangingPunct="1">
              <a:lnSpc>
                <a:spcPct val="80000"/>
              </a:lnSpc>
            </a:pPr>
            <a:r>
              <a:rPr lang="en-US" sz="900" dirty="0" smtClean="0">
                <a:ea typeface="ＭＳ Ｐゴシック" pitchFamily="34" charset="-128"/>
              </a:rPr>
              <a:t>You have created a successful business. It didn’t come easy, it required hard work and dedication. Your business is important to you and your family. </a:t>
            </a:r>
          </a:p>
          <a:p>
            <a:pPr eaLnBrk="1" hangingPunct="1">
              <a:lnSpc>
                <a:spcPct val="80000"/>
              </a:lnSpc>
            </a:pPr>
            <a:endParaRPr lang="en-US" sz="900" dirty="0" smtClean="0">
              <a:ea typeface="ＭＳ Ｐゴシック" pitchFamily="34" charset="-128"/>
            </a:endParaRPr>
          </a:p>
          <a:p>
            <a:pPr eaLnBrk="1" hangingPunct="1">
              <a:lnSpc>
                <a:spcPct val="80000"/>
              </a:lnSpc>
            </a:pPr>
            <a:r>
              <a:rPr lang="en-US" sz="900" dirty="0" smtClean="0">
                <a:ea typeface="ＭＳ Ｐゴシック" pitchFamily="34" charset="-128"/>
              </a:rPr>
              <a:t>In</a:t>
            </a:r>
            <a:r>
              <a:rPr lang="en-US" sz="900" baseline="0" dirty="0" smtClean="0">
                <a:ea typeface="ＭＳ Ｐゴシック" pitchFamily="34" charset="-128"/>
              </a:rPr>
              <a:t> most businesses there are common elements that “make it work.” These include you the business owner with your vision, typically some key employees, and your product and service. To be successful you need to focus on your bottom line – generate revenue while controlling costs, this creates a profitable business.</a:t>
            </a:r>
            <a:endParaRPr lang="en-US" sz="900" dirty="0">
              <a:ea typeface="ＭＳ Ｐゴシック" pitchFamily="34" charset="-128"/>
            </a:endParaRPr>
          </a:p>
          <a:p>
            <a:pPr eaLnBrk="1" hangingPunct="1">
              <a:lnSpc>
                <a:spcPct val="80000"/>
              </a:lnSpc>
            </a:pPr>
            <a:endParaRPr lang="en-US" sz="900" dirty="0">
              <a:ea typeface="ＭＳ Ｐゴシック" pitchFamily="34" charset="-128"/>
            </a:endParaRPr>
          </a:p>
          <a:p>
            <a:pPr eaLnBrk="1" hangingPunct="1">
              <a:lnSpc>
                <a:spcPct val="80000"/>
              </a:lnSpc>
            </a:pPr>
            <a:endParaRPr lang="en-US" sz="900" dirty="0">
              <a:ea typeface="ＭＳ Ｐゴシック" pitchFamily="34" charset="-128"/>
            </a:endParaRPr>
          </a:p>
          <a:p>
            <a:pPr eaLnBrk="1" hangingPunct="1">
              <a:lnSpc>
                <a:spcPct val="80000"/>
              </a:lnSpc>
            </a:pPr>
            <a:r>
              <a:rPr lang="en-US" sz="900" dirty="0" smtClean="0">
                <a:ea typeface="ＭＳ Ｐゴシック" pitchFamily="34" charset="-128"/>
              </a:rPr>
              <a:t>Let’s begin with the end in mind</a:t>
            </a:r>
            <a:r>
              <a:rPr lang="en-US" sz="900" baseline="0" dirty="0" smtClean="0">
                <a:ea typeface="ＭＳ Ｐゴシック" pitchFamily="34" charset="-128"/>
              </a:rPr>
              <a:t> and look at how the business may benefit you and your family. Y</a:t>
            </a:r>
            <a:r>
              <a:rPr lang="en-US" sz="900" dirty="0" smtClean="0">
                <a:ea typeface="ＭＳ Ｐゴシック" pitchFamily="34" charset="-128"/>
              </a:rPr>
              <a:t>ou likely take an income to support your family</a:t>
            </a:r>
            <a:r>
              <a:rPr lang="en-US" sz="900" baseline="0" dirty="0" smtClean="0">
                <a:ea typeface="ＭＳ Ｐゴシック" pitchFamily="34" charset="-128"/>
              </a:rPr>
              <a:t> and the lifestyle you have created. The business may also be providing you with benefits </a:t>
            </a:r>
            <a:r>
              <a:rPr lang="en-US" sz="900" dirty="0" smtClean="0">
                <a:ea typeface="ＭＳ Ｐゴシック" pitchFamily="34" charset="-128"/>
              </a:rPr>
              <a:t>- </a:t>
            </a:r>
            <a:r>
              <a:rPr lang="en-US" sz="900" dirty="0">
                <a:ea typeface="ＭＳ Ｐゴシック" pitchFamily="34" charset="-128"/>
              </a:rPr>
              <a:t>health insurance, or a car – things like that.  Finally, </a:t>
            </a:r>
            <a:r>
              <a:rPr lang="en-US" sz="900" dirty="0" smtClean="0">
                <a:ea typeface="ＭＳ Ｐゴシック" pitchFamily="34" charset="-128"/>
              </a:rPr>
              <a:t>the </a:t>
            </a:r>
            <a:r>
              <a:rPr lang="en-US" sz="900" dirty="0">
                <a:ea typeface="ＭＳ Ｐゴシック" pitchFamily="34" charset="-128"/>
              </a:rPr>
              <a:t>value of </a:t>
            </a:r>
            <a:r>
              <a:rPr lang="en-US" sz="900" dirty="0" smtClean="0">
                <a:ea typeface="ＭＳ Ｐゴシック" pitchFamily="34" charset="-128"/>
              </a:rPr>
              <a:t>your business, this is a capital </a:t>
            </a:r>
            <a:r>
              <a:rPr lang="en-US" sz="900" dirty="0">
                <a:ea typeface="ＭＳ Ｐゴシック" pitchFamily="34" charset="-128"/>
              </a:rPr>
              <a:t>asset </a:t>
            </a:r>
            <a:r>
              <a:rPr lang="en-US" sz="900" dirty="0" smtClean="0">
                <a:ea typeface="ＭＳ Ｐゴシック" pitchFamily="34" charset="-128"/>
              </a:rPr>
              <a:t>on </a:t>
            </a:r>
            <a:r>
              <a:rPr lang="en-US" sz="900" dirty="0">
                <a:ea typeface="ＭＳ Ｐゴシック" pitchFamily="34" charset="-128"/>
              </a:rPr>
              <a:t>your balance sheet – one that you could sell and convert to cash.  This is </a:t>
            </a:r>
            <a:r>
              <a:rPr lang="en-US" sz="900" dirty="0" smtClean="0">
                <a:ea typeface="ＭＳ Ｐゴシック" pitchFamily="34" charset="-128"/>
              </a:rPr>
              <a:t>all possible from the </a:t>
            </a:r>
            <a:r>
              <a:rPr lang="en-US" sz="900" dirty="0">
                <a:ea typeface="ＭＳ Ｐゴシック" pitchFamily="34" charset="-128"/>
              </a:rPr>
              <a:t>business you </a:t>
            </a:r>
            <a:r>
              <a:rPr lang="en-US" sz="900" dirty="0" smtClean="0">
                <a:ea typeface="ＭＳ Ｐゴシック" pitchFamily="34" charset="-128"/>
              </a:rPr>
              <a:t>have</a:t>
            </a:r>
            <a:r>
              <a:rPr lang="en-US" sz="900" baseline="0" dirty="0" smtClean="0">
                <a:ea typeface="ＭＳ Ｐゴシック" pitchFamily="34" charset="-128"/>
              </a:rPr>
              <a:t> built</a:t>
            </a:r>
            <a:r>
              <a:rPr lang="en-US" sz="900" dirty="0" smtClean="0">
                <a:ea typeface="ＭＳ Ｐゴシック" pitchFamily="34" charset="-128"/>
              </a:rPr>
              <a:t>.  </a:t>
            </a:r>
            <a:endParaRPr lang="en-US" sz="900" dirty="0">
              <a:ea typeface="ＭＳ Ｐゴシック" pitchFamily="34" charset="-128"/>
            </a:endParaRPr>
          </a:p>
          <a:p>
            <a:pPr eaLnBrk="1" hangingPunct="1">
              <a:lnSpc>
                <a:spcPct val="80000"/>
              </a:lnSpc>
            </a:pPr>
            <a:endParaRPr lang="en-US" sz="900" dirty="0">
              <a:ea typeface="ＭＳ Ｐゴシック" pitchFamily="34" charset="-128"/>
            </a:endParaRPr>
          </a:p>
          <a:p>
            <a:pPr eaLnBrk="1" hangingPunct="1">
              <a:lnSpc>
                <a:spcPct val="80000"/>
              </a:lnSpc>
            </a:pPr>
            <a:r>
              <a:rPr lang="en-US" sz="900" dirty="0" smtClean="0">
                <a:ea typeface="ＭＳ Ｐゴシック" pitchFamily="34" charset="-128"/>
              </a:rPr>
              <a:t>You</a:t>
            </a:r>
            <a:r>
              <a:rPr lang="en-US" sz="900" baseline="0" dirty="0" smtClean="0">
                <a:ea typeface="ＭＳ Ｐゴシック" pitchFamily="34" charset="-128"/>
              </a:rPr>
              <a:t> have </a:t>
            </a:r>
            <a:r>
              <a:rPr lang="en-US" sz="900" i="0" baseline="0" dirty="0" smtClean="0">
                <a:ea typeface="ＭＳ Ｐゴシック" pitchFamily="34" charset="-128"/>
              </a:rPr>
              <a:t>created</a:t>
            </a:r>
            <a:r>
              <a:rPr lang="en-US" sz="900" baseline="0" dirty="0" smtClean="0">
                <a:ea typeface="ＭＳ Ｐゴシック" pitchFamily="34" charset="-128"/>
              </a:rPr>
              <a:t> stability and protection for you and your family.</a:t>
            </a:r>
          </a:p>
          <a:p>
            <a:pPr eaLnBrk="1" hangingPunct="1">
              <a:lnSpc>
                <a:spcPct val="80000"/>
              </a:lnSpc>
            </a:pPr>
            <a:endParaRPr lang="en-US" sz="900" baseline="0" dirty="0" smtClean="0">
              <a:ea typeface="ＭＳ Ｐゴシック" pitchFamily="34" charset="-128"/>
            </a:endParaRPr>
          </a:p>
          <a:p>
            <a:pPr eaLnBrk="1" hangingPunct="1">
              <a:lnSpc>
                <a:spcPct val="80000"/>
              </a:lnSpc>
            </a:pPr>
            <a:endParaRPr lang="en-US" sz="900"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p:txBody>
          <a:bodyPr/>
          <a:lstStyle/>
          <a:p>
            <a:pPr eaLnBrk="1" hangingPunct="1"/>
            <a:r>
              <a:rPr lang="en-US" sz="900" dirty="0" smtClean="0">
                <a:ea typeface="ＭＳ Ｐゴシック" charset="-128"/>
              </a:rPr>
              <a:t>If</a:t>
            </a:r>
            <a:r>
              <a:rPr lang="en-US" sz="900" baseline="0" dirty="0" smtClean="0">
                <a:ea typeface="ＭＳ Ｐゴシック" charset="-128"/>
              </a:rPr>
              <a:t> you are considering a qualified plan for your business cost will be one of the things you obviously need to consider. </a:t>
            </a:r>
          </a:p>
          <a:p>
            <a:pPr eaLnBrk="1" hangingPunct="1"/>
            <a:endParaRPr lang="en-US" sz="900" baseline="0" dirty="0" smtClean="0">
              <a:ea typeface="ＭＳ Ｐゴシック" charset="-128"/>
            </a:endParaRPr>
          </a:p>
          <a:p>
            <a:pPr eaLnBrk="1" hangingPunct="1"/>
            <a:r>
              <a:rPr lang="en-US" sz="900" baseline="0" dirty="0" smtClean="0">
                <a:ea typeface="ＭＳ Ｐゴシック" charset="-128"/>
              </a:rPr>
              <a:t>In a qualified plan, you generally are required to include your full time employees. </a:t>
            </a:r>
            <a:r>
              <a:rPr lang="en-US" sz="900" dirty="0" smtClean="0">
                <a:ea typeface="ＭＳ Ｐゴシック" charset="-128"/>
              </a:rPr>
              <a:t>It may </a:t>
            </a:r>
            <a:r>
              <a:rPr lang="en-US" sz="900" dirty="0">
                <a:ea typeface="ＭＳ Ｐゴシック" charset="-128"/>
              </a:rPr>
              <a:t>seem that the cost of including the employees is not worth the personal benefit </a:t>
            </a:r>
            <a:r>
              <a:rPr lang="en-US" sz="900" dirty="0" smtClean="0">
                <a:ea typeface="ＭＳ Ｐゴシック" charset="-128"/>
              </a:rPr>
              <a:t>you may receive from having a plan in place, since to get </a:t>
            </a:r>
            <a:r>
              <a:rPr lang="en-US" sz="900" dirty="0">
                <a:ea typeface="ＭＳ Ｐゴシック" charset="-128"/>
              </a:rPr>
              <a:t>the benefits of a qualified plan you  generally have to include all the employees in the arrangement.</a:t>
            </a:r>
          </a:p>
          <a:p>
            <a:pPr eaLnBrk="1" hangingPunct="1"/>
            <a:endParaRPr lang="en-US" sz="900" dirty="0">
              <a:ea typeface="ＭＳ Ｐゴシック" charset="-128"/>
            </a:endParaRPr>
          </a:p>
          <a:p>
            <a:pPr eaLnBrk="1" hangingPunct="1"/>
            <a:r>
              <a:rPr lang="en-US" sz="900" dirty="0" smtClean="0">
                <a:ea typeface="ＭＳ Ｐゴシック" charset="-128"/>
              </a:rPr>
              <a:t>Let’s look at some facts that you may not be aware of.  For instance – did you know it </a:t>
            </a:r>
            <a:r>
              <a:rPr lang="en-US" sz="900" dirty="0">
                <a:ea typeface="ＭＳ Ｐゴシック" charset="-128"/>
              </a:rPr>
              <a:t>may be possible to design a plan where the cost of providing the benefit to the employees is actually smaller than the tax deduction you get for the contributions to the </a:t>
            </a:r>
            <a:r>
              <a:rPr lang="en-US" sz="900" dirty="0" smtClean="0">
                <a:ea typeface="ＭＳ Ｐゴシック" charset="-128"/>
              </a:rPr>
              <a:t>plan? Saving taxes is good right?</a:t>
            </a:r>
          </a:p>
          <a:p>
            <a:pPr eaLnBrk="1" hangingPunct="1"/>
            <a:endParaRPr lang="en-US" sz="900" dirty="0" smtClean="0">
              <a:ea typeface="ＭＳ Ｐゴシック" charset="-128"/>
            </a:endParaRPr>
          </a:p>
          <a:p>
            <a:pPr eaLnBrk="1" hangingPunct="1"/>
            <a:r>
              <a:rPr lang="en-US" sz="900" dirty="0" smtClean="0">
                <a:ea typeface="ＭＳ Ｐゴシック" charset="-128"/>
              </a:rPr>
              <a:t>Let’s </a:t>
            </a:r>
            <a:r>
              <a:rPr lang="en-US" sz="900" dirty="0">
                <a:ea typeface="ＭＳ Ｐゴシック" charset="-128"/>
              </a:rPr>
              <a:t>look at the math involved in a qualified plan.</a:t>
            </a:r>
          </a:p>
          <a:p>
            <a:pPr eaLnBrk="1" hangingPunct="1"/>
            <a:endParaRPr lang="en-US" sz="900" dirty="0">
              <a:ea typeface="ＭＳ Ｐゴシック" charset="-128"/>
            </a:endParaRPr>
          </a:p>
          <a:p>
            <a:pPr eaLnBrk="1" hangingPunct="1"/>
            <a:r>
              <a:rPr lang="en-US" sz="900" dirty="0">
                <a:ea typeface="ＭＳ Ｐゴシック" charset="-128"/>
              </a:rPr>
              <a:t>Let’s say there is a plan where the business puts in $100 and the business </a:t>
            </a:r>
            <a:r>
              <a:rPr lang="en-US" sz="900" dirty="0" smtClean="0">
                <a:ea typeface="ＭＳ Ｐゴシック" charset="-128"/>
              </a:rPr>
              <a:t>gets </a:t>
            </a:r>
            <a:r>
              <a:rPr lang="en-US" sz="900" dirty="0">
                <a:ea typeface="ＭＳ Ｐゴシック" charset="-128"/>
              </a:rPr>
              <a:t>a tax deduction.  </a:t>
            </a:r>
            <a:r>
              <a:rPr lang="en-US" sz="900" dirty="0" smtClean="0">
                <a:ea typeface="ＭＳ Ｐゴシック" charset="-128"/>
              </a:rPr>
              <a:t>If your business is in a </a:t>
            </a:r>
            <a:r>
              <a:rPr lang="en-US" sz="900" dirty="0">
                <a:ea typeface="ＭＳ Ｐゴシック" charset="-128"/>
              </a:rPr>
              <a:t>25% </a:t>
            </a:r>
            <a:r>
              <a:rPr lang="en-US" sz="900" dirty="0" smtClean="0">
                <a:ea typeface="ＭＳ Ｐゴシック" charset="-128"/>
              </a:rPr>
              <a:t>bracket – the after tax out lay is $75 and the tax savings is $25.  If your business had retained the $100, they would have paid $25</a:t>
            </a:r>
            <a:r>
              <a:rPr lang="en-US" sz="900" baseline="0" dirty="0" smtClean="0">
                <a:ea typeface="ＭＳ Ｐゴシック" charset="-128"/>
              </a:rPr>
              <a:t> in taxes and had $75 </a:t>
            </a:r>
            <a:r>
              <a:rPr lang="en-US" sz="900" baseline="0" dirty="0" err="1" smtClean="0">
                <a:ea typeface="ＭＳ Ｐゴシック" charset="-128"/>
              </a:rPr>
              <a:t>remaing</a:t>
            </a:r>
            <a:r>
              <a:rPr lang="en-US" sz="900" baseline="0" dirty="0" smtClean="0">
                <a:ea typeface="ＭＳ Ｐゴシック" charset="-128"/>
              </a:rPr>
              <a:t>.</a:t>
            </a:r>
            <a:endParaRPr lang="en-US" sz="900" dirty="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p:txBody>
          <a:bodyPr/>
          <a:lstStyle/>
          <a:p>
            <a:pPr eaLnBrk="1" hangingPunct="1"/>
            <a:r>
              <a:rPr lang="en-US" sz="900" dirty="0" smtClean="0">
                <a:ea typeface="ＭＳ Ｐゴシック" charset="-128"/>
              </a:rPr>
              <a:t>This $100 is </a:t>
            </a:r>
            <a:r>
              <a:rPr lang="en-US" sz="900" dirty="0">
                <a:ea typeface="ＭＳ Ｐゴシック" charset="-128"/>
              </a:rPr>
              <a:t>money going into a qualified plan, there is no inclusion in the participant’s gross income.  </a:t>
            </a:r>
            <a:r>
              <a:rPr lang="en-US" sz="900" dirty="0" smtClean="0">
                <a:ea typeface="ＭＳ Ｐゴシック" charset="-128"/>
              </a:rPr>
              <a:t>In this example the </a:t>
            </a:r>
            <a:r>
              <a:rPr lang="en-US" sz="900" dirty="0">
                <a:ea typeface="ＭＳ Ｐゴシック" charset="-128"/>
              </a:rPr>
              <a:t>amount allocated for your benefit is $80 and the other $20 is for the benefit of </a:t>
            </a:r>
            <a:r>
              <a:rPr lang="en-US" sz="900" dirty="0" smtClean="0">
                <a:ea typeface="ＭＳ Ｐゴシック" charset="-128"/>
              </a:rPr>
              <a:t>your </a:t>
            </a:r>
            <a:r>
              <a:rPr lang="en-US" sz="900" dirty="0">
                <a:ea typeface="ＭＳ Ｐゴシック" charset="-128"/>
              </a:rPr>
              <a:t>employees</a:t>
            </a:r>
            <a:r>
              <a:rPr lang="en-US" sz="900" dirty="0" smtClean="0">
                <a:ea typeface="ＭＳ Ｐゴシック" charset="-128"/>
              </a:rPr>
              <a:t>.  The actual allocation will depend on a number of factors,</a:t>
            </a:r>
            <a:r>
              <a:rPr lang="en-US" sz="900" baseline="0" dirty="0" smtClean="0">
                <a:ea typeface="ＭＳ Ｐゴシック" charset="-128"/>
              </a:rPr>
              <a:t> including the type of plan as well as the age of the participants.  It may be higher, it may be lower.</a:t>
            </a:r>
            <a:endParaRPr lang="en-US" sz="900" dirty="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p:txBody>
          <a:bodyPr/>
          <a:lstStyle/>
          <a:p>
            <a:pPr eaLnBrk="1" hangingPunct="1"/>
            <a:r>
              <a:rPr lang="en-US" sz="900" dirty="0" smtClean="0">
                <a:ea typeface="ＭＳ Ｐゴシック" charset="-128"/>
              </a:rPr>
              <a:t>Since the $80 is for your</a:t>
            </a:r>
            <a:r>
              <a:rPr lang="en-US" sz="900" baseline="0" dirty="0" smtClean="0">
                <a:ea typeface="ＭＳ Ｐゴシック" charset="-128"/>
              </a:rPr>
              <a:t> benefit, </a:t>
            </a:r>
            <a:r>
              <a:rPr lang="en-US" sz="900" dirty="0" smtClean="0">
                <a:ea typeface="ＭＳ Ｐゴシック" charset="-128"/>
              </a:rPr>
              <a:t>I’m </a:t>
            </a:r>
            <a:r>
              <a:rPr lang="en-US" sz="900" dirty="0">
                <a:ea typeface="ＭＳ Ｐゴシック" charset="-128"/>
              </a:rPr>
              <a:t>just going to move the $80 into your benefits column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p:txBody>
          <a:bodyPr/>
          <a:lstStyle/>
          <a:p>
            <a:pPr defTabSz="915772" eaLnBrk="1" hangingPunct="1">
              <a:defRPr/>
            </a:pPr>
            <a:r>
              <a:rPr lang="en-US" sz="900" dirty="0">
                <a:ea typeface="ＭＳ Ｐゴシック" charset="-128"/>
              </a:rPr>
              <a:t>Look closely at this diagram.  </a:t>
            </a:r>
            <a:r>
              <a:rPr lang="en-US" sz="900" dirty="0" smtClean="0">
                <a:ea typeface="ＭＳ Ｐゴシック" charset="-128"/>
              </a:rPr>
              <a:t>With the cost of your personal benefit removed, the </a:t>
            </a:r>
            <a:r>
              <a:rPr lang="en-US" sz="900" dirty="0">
                <a:ea typeface="ＭＳ Ｐゴシック" charset="-128"/>
              </a:rPr>
              <a:t>math shows us that the tax savings more than pays for the </a:t>
            </a:r>
            <a:r>
              <a:rPr lang="en-US" sz="900" dirty="0" smtClean="0">
                <a:ea typeface="ＭＳ Ｐゴシック" charset="-128"/>
              </a:rPr>
              <a:t>employees cost. Remember our example is using a 25% tax bracket. We</a:t>
            </a:r>
            <a:r>
              <a:rPr lang="en-US" sz="900" baseline="0" dirty="0" smtClean="0">
                <a:ea typeface="ＭＳ Ｐゴシック" charset="-128"/>
              </a:rPr>
              <a:t> are assuming that the tax savings on the</a:t>
            </a:r>
            <a:r>
              <a:rPr lang="en-US" sz="900" dirty="0" smtClean="0">
                <a:ea typeface="ＭＳ Ｐゴシック" charset="-128"/>
              </a:rPr>
              <a:t> $100  contribution is $25. You paid $20 for your employees – you’re</a:t>
            </a:r>
            <a:r>
              <a:rPr lang="en-US" sz="900" baseline="0" dirty="0" smtClean="0">
                <a:ea typeface="ＭＳ Ｐゴシック" charset="-128"/>
              </a:rPr>
              <a:t> ahead of the game!</a:t>
            </a:r>
            <a:endParaRPr lang="en-US" sz="900" dirty="0">
              <a:ea typeface="ＭＳ Ｐゴシック" charset="-128"/>
            </a:endParaRPr>
          </a:p>
          <a:p>
            <a:pPr eaLnBrk="1" hangingPunct="1"/>
            <a:endParaRPr lang="en-US" sz="900" dirty="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p:txBody>
          <a:bodyPr/>
          <a:lstStyle/>
          <a:p>
            <a:pPr eaLnBrk="1" hangingPunct="1"/>
            <a:r>
              <a:rPr lang="en-US" sz="900" dirty="0" smtClean="0">
                <a:ea typeface="ＭＳ Ｐゴシック" charset="-128"/>
              </a:rPr>
              <a:t>It</a:t>
            </a:r>
            <a:r>
              <a:rPr lang="en-US" sz="900" baseline="0" dirty="0" smtClean="0">
                <a:ea typeface="ＭＳ Ｐゴシック" charset="-128"/>
              </a:rPr>
              <a:t> i</a:t>
            </a:r>
            <a:r>
              <a:rPr lang="en-US" sz="900" dirty="0" smtClean="0">
                <a:ea typeface="ＭＳ Ｐゴシック" charset="-128"/>
              </a:rPr>
              <a:t>s </a:t>
            </a:r>
            <a:r>
              <a:rPr lang="en-US" sz="900" dirty="0">
                <a:ea typeface="ＭＳ Ｐゴシック" charset="-128"/>
              </a:rPr>
              <a:t>possible that the amount allocated to you will be greater than the after tax outlay for the business</a:t>
            </a:r>
            <a:r>
              <a:rPr lang="en-US" sz="900" dirty="0" smtClean="0">
                <a:ea typeface="ＭＳ Ｐゴシック" charset="-128"/>
              </a:rPr>
              <a:t>. Does this make sense to you?</a:t>
            </a:r>
            <a:endParaRPr lang="en-US" sz="900" dirty="0">
              <a:ea typeface="ＭＳ Ｐゴシック" charset="-128"/>
            </a:endParaRPr>
          </a:p>
          <a:p>
            <a:pPr eaLnBrk="1" hangingPunct="1"/>
            <a:endParaRPr lang="en-US" sz="900" dirty="0">
              <a:ea typeface="ＭＳ Ｐゴシック" charset="-128"/>
            </a:endParaRPr>
          </a:p>
          <a:p>
            <a:pPr eaLnBrk="1" hangingPunct="1"/>
            <a:r>
              <a:rPr lang="en-US" sz="900" dirty="0">
                <a:ea typeface="ＭＳ Ｐゴシック" charset="-128"/>
              </a:rPr>
              <a:t>This is a common scenario.  The actual percent allocated to you will depend on a number of factors.  </a:t>
            </a:r>
            <a:r>
              <a:rPr lang="en-US" sz="900" dirty="0" smtClean="0">
                <a:ea typeface="ＭＳ Ｐゴシック" charset="-128"/>
              </a:rPr>
              <a:t>Every business is different.</a:t>
            </a:r>
            <a:r>
              <a:rPr lang="en-US" sz="900" baseline="0" dirty="0" smtClean="0">
                <a:ea typeface="ＭＳ Ｐゴシック" charset="-128"/>
              </a:rPr>
              <a:t> </a:t>
            </a:r>
            <a:r>
              <a:rPr lang="en-US" sz="900" dirty="0" smtClean="0">
                <a:ea typeface="ＭＳ Ｐゴシック" charset="-128"/>
              </a:rPr>
              <a:t>To determine what your actual numbers would be depends on the details of your business, your </a:t>
            </a:r>
            <a:r>
              <a:rPr lang="en-US" sz="900" dirty="0">
                <a:ea typeface="ＭＳ Ｐゴシック" charset="-128"/>
              </a:rPr>
              <a:t>company’s </a:t>
            </a:r>
            <a:r>
              <a:rPr lang="en-US" sz="900" dirty="0" smtClean="0">
                <a:ea typeface="ＭＳ Ｐゴシック" charset="-128"/>
              </a:rPr>
              <a:t>census.  We</a:t>
            </a:r>
            <a:r>
              <a:rPr lang="en-US" sz="900" baseline="0" dirty="0" smtClean="0">
                <a:ea typeface="ＭＳ Ｐゴシック" charset="-128"/>
              </a:rPr>
              <a:t> specialize in Qualified Plan design, looking at your numbers we work with experts on our team to put together a plan design that will work best for you.</a:t>
            </a:r>
            <a:r>
              <a:rPr lang="en-US" sz="900" dirty="0" smtClean="0">
                <a:ea typeface="ＭＳ Ｐゴシック" charset="-128"/>
              </a:rPr>
              <a:t> </a:t>
            </a:r>
          </a:p>
          <a:p>
            <a:pPr eaLnBrk="1" hangingPunct="1"/>
            <a:endParaRPr lang="en-US" sz="900" dirty="0" smtClean="0">
              <a:ea typeface="ＭＳ Ｐゴシック" charset="-128"/>
            </a:endParaRPr>
          </a:p>
          <a:p>
            <a:pPr eaLnBrk="1" hangingPunct="1"/>
            <a:r>
              <a:rPr lang="en-US" sz="900" dirty="0" smtClean="0">
                <a:ea typeface="ＭＳ Ｐゴシック" charset="-128"/>
              </a:rPr>
              <a:t>The </a:t>
            </a:r>
            <a:r>
              <a:rPr lang="en-US" sz="900" dirty="0">
                <a:ea typeface="ＭＳ Ｐゴシック" charset="-128"/>
              </a:rPr>
              <a:t>actual deductions, contribution amounts, </a:t>
            </a:r>
            <a:r>
              <a:rPr lang="en-US" sz="900" dirty="0" smtClean="0">
                <a:ea typeface="ＭＳ Ｐゴシック" charset="-128"/>
              </a:rPr>
              <a:t>and allocation </a:t>
            </a:r>
            <a:r>
              <a:rPr lang="en-US" sz="900" dirty="0">
                <a:ea typeface="ＭＳ Ｐゴシック" charset="-128"/>
              </a:rPr>
              <a:t>amounts </a:t>
            </a:r>
            <a:r>
              <a:rPr lang="en-US" sz="900" dirty="0" smtClean="0">
                <a:ea typeface="ＭＳ Ｐゴシック" charset="-128"/>
              </a:rPr>
              <a:t>will obviously</a:t>
            </a:r>
            <a:r>
              <a:rPr lang="en-US" sz="900" baseline="0" dirty="0" smtClean="0">
                <a:ea typeface="ＭＳ Ｐゴシック" charset="-128"/>
              </a:rPr>
              <a:t> </a:t>
            </a:r>
            <a:r>
              <a:rPr lang="en-US" sz="900" dirty="0" smtClean="0">
                <a:ea typeface="ＭＳ Ｐゴシック" charset="-128"/>
              </a:rPr>
              <a:t>be </a:t>
            </a:r>
            <a:r>
              <a:rPr lang="en-US" sz="900" dirty="0">
                <a:ea typeface="ＭＳ Ｐゴシック" charset="-128"/>
              </a:rPr>
              <a:t>different than this example – </a:t>
            </a:r>
            <a:r>
              <a:rPr lang="en-US" sz="900" dirty="0" smtClean="0">
                <a:ea typeface="ＭＳ Ｐゴシック" charset="-128"/>
              </a:rPr>
              <a:t>plan </a:t>
            </a:r>
            <a:r>
              <a:rPr lang="en-US" sz="900" dirty="0">
                <a:ea typeface="ＭＳ Ｐゴシック" charset="-128"/>
              </a:rPr>
              <a:t>designs are very sensitive to the details of each </a:t>
            </a:r>
            <a:r>
              <a:rPr lang="en-US" sz="900" dirty="0" smtClean="0">
                <a:ea typeface="ＭＳ Ｐゴシック" charset="-128"/>
              </a:rPr>
              <a:t>business.  </a:t>
            </a:r>
          </a:p>
          <a:p>
            <a:pPr eaLnBrk="1" hangingPunct="1"/>
            <a:endParaRPr lang="en-US" sz="900" dirty="0" smtClean="0">
              <a:ea typeface="ＭＳ Ｐゴシック" charset="-128"/>
            </a:endParaRPr>
          </a:p>
          <a:p>
            <a:pPr eaLnBrk="1" hangingPunct="1"/>
            <a:r>
              <a:rPr lang="en-US" sz="900" dirty="0" smtClean="0">
                <a:ea typeface="ＭＳ Ｐゴシック" charset="-128"/>
              </a:rPr>
              <a:t>Back to the bottom line - in </a:t>
            </a:r>
            <a:r>
              <a:rPr lang="en-US" sz="900" dirty="0">
                <a:ea typeface="ＭＳ Ｐゴシック" charset="-128"/>
              </a:rPr>
              <a:t>many cases, the tax savings </a:t>
            </a:r>
            <a:r>
              <a:rPr lang="en-US" sz="900" dirty="0" smtClean="0">
                <a:ea typeface="ＭＳ Ｐゴシック" charset="-128"/>
              </a:rPr>
              <a:t>exceed </a:t>
            </a:r>
            <a:r>
              <a:rPr lang="en-US" sz="900" dirty="0">
                <a:ea typeface="ＭＳ Ｐゴシック" charset="-128"/>
              </a:rPr>
              <a:t>the outlay for the employee – it’s as if </a:t>
            </a:r>
            <a:r>
              <a:rPr lang="en-US" sz="900" dirty="0" smtClean="0">
                <a:ea typeface="ＭＳ Ｐゴシック" charset="-128"/>
              </a:rPr>
              <a:t>through tax deductions the </a:t>
            </a:r>
            <a:r>
              <a:rPr lang="en-US" sz="900" dirty="0">
                <a:ea typeface="ＭＳ Ｐゴシック" charset="-128"/>
              </a:rPr>
              <a:t>government is paying for </a:t>
            </a:r>
            <a:r>
              <a:rPr lang="en-US" sz="900" dirty="0" smtClean="0">
                <a:ea typeface="ＭＳ Ｐゴシック" charset="-128"/>
              </a:rPr>
              <a:t>you to provide benefits to your </a:t>
            </a:r>
            <a:r>
              <a:rPr lang="en-US" sz="900" dirty="0">
                <a:ea typeface="ＭＳ Ｐゴシック" charset="-128"/>
              </a:rPr>
              <a:t>employees</a:t>
            </a:r>
            <a:r>
              <a:rPr lang="en-US" sz="900" dirty="0" smtClean="0">
                <a:ea typeface="ＭＳ Ｐゴシック" charset="-128"/>
              </a:rPr>
              <a:t>. You can’t beat that!</a:t>
            </a:r>
          </a:p>
          <a:p>
            <a:pPr eaLnBrk="1" hangingPunct="1"/>
            <a:endParaRPr lang="en-US" sz="900" dirty="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agree and this is a benefit that you would like to explore for you and your employees the next step is gathering information.</a:t>
            </a:r>
          </a:p>
          <a:p>
            <a:endParaRPr lang="en-US" dirty="0" smtClean="0"/>
          </a:p>
          <a:p>
            <a:r>
              <a:rPr lang="en-US" dirty="0" smtClean="0"/>
              <a:t>Our job is to make the process simple and the choices easy!</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9</a:t>
            </a:fld>
            <a:endParaRPr lang="en-US" dirty="0"/>
          </a:p>
        </p:txBody>
      </p:sp>
    </p:spTree>
    <p:extLst>
      <p:ext uri="{BB962C8B-B14F-4D97-AF65-F5344CB8AC3E}">
        <p14:creationId xmlns:p14="http://schemas.microsoft.com/office/powerpoint/2010/main" val="7717724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1588" y="0"/>
            <a:ext cx="9144000" cy="6858000"/>
          </a:xfrm>
          <a:prstGeom prst="rect">
            <a:avLst/>
          </a:prstGeom>
        </p:spPr>
      </p:pic>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21492168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23011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flipH="1">
            <a:off x="1588" y="0"/>
            <a:ext cx="9144000" cy="6858000"/>
          </a:xfrm>
          <a:prstGeom prst="rect">
            <a:avLst/>
          </a:prstGeom>
        </p:spPr>
      </p:pic>
      <p:sp>
        <p:nvSpPr>
          <p:cNvPr id="8" name="Rectangle 7"/>
          <p:cNvSpPr/>
          <p:nvPr userDrawn="1"/>
        </p:nvSpPr>
        <p:spPr>
          <a:xfrm>
            <a:off x="-1" y="425186"/>
            <a:ext cx="4572001" cy="1411531"/>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24717" y="2910998"/>
            <a:ext cx="7340408" cy="1670044"/>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1885244" y="685000"/>
            <a:ext cx="2462026" cy="968232"/>
          </a:xfrm>
          <a:prstGeom prst="rect">
            <a:avLst/>
          </a:prstGeom>
          <a:noFill/>
          <a:ln w="9525">
            <a:noFill/>
            <a:miter lim="800000"/>
            <a:headEnd/>
            <a:tailEnd/>
          </a:ln>
        </p:spPr>
      </p:pic>
    </p:spTree>
    <p:extLst>
      <p:ext uri="{BB962C8B-B14F-4D97-AF65-F5344CB8AC3E}">
        <p14:creationId xmlns:p14="http://schemas.microsoft.com/office/powerpoint/2010/main" val="31471303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a:p>
        </p:txBody>
      </p:sp>
    </p:spTree>
    <p:extLst>
      <p:ext uri="{BB962C8B-B14F-4D97-AF65-F5344CB8AC3E}">
        <p14:creationId xmlns:p14="http://schemas.microsoft.com/office/powerpoint/2010/main" val="805558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a:p>
        </p:txBody>
      </p:sp>
    </p:spTree>
    <p:extLst>
      <p:ext uri="{BB962C8B-B14F-4D97-AF65-F5344CB8AC3E}">
        <p14:creationId xmlns:p14="http://schemas.microsoft.com/office/powerpoint/2010/main" val="8509220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5541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1987" name="Title Placeholder 1"/>
          <p:cNvSpPr>
            <a:spLocks noGrp="1"/>
          </p:cNvSpPr>
          <p:nvPr>
            <p:ph type="ctrTitle"/>
          </p:nvPr>
        </p:nvSpPr>
        <p:spPr>
          <a:xfrm>
            <a:off x="685800" y="2379663"/>
            <a:ext cx="8180388" cy="1470025"/>
          </a:xfrm>
          <a:ln algn="ctr"/>
        </p:spPr>
        <p:txBody>
          <a:bodyPr/>
          <a:lstStyle>
            <a:lvl1pPr algn="r">
              <a:defRPr sz="4000"/>
            </a:lvl1pPr>
          </a:lstStyle>
          <a:p>
            <a:r>
              <a:rPr lang="en-US"/>
              <a:t>Click to edit Master title style</a:t>
            </a:r>
          </a:p>
        </p:txBody>
      </p:sp>
      <p:sp>
        <p:nvSpPr>
          <p:cNvPr id="41988" name="Text Placeholder 2"/>
          <p:cNvSpPr>
            <a:spLocks noGrp="1"/>
          </p:cNvSpPr>
          <p:nvPr>
            <p:ph type="subTitle" idx="1"/>
          </p:nvPr>
        </p:nvSpPr>
        <p:spPr>
          <a:xfrm>
            <a:off x="609600" y="5334000"/>
            <a:ext cx="8180388" cy="341312"/>
          </a:xfrm>
        </p:spPr>
        <p:txBody>
          <a:bodyPr/>
          <a:lstStyle>
            <a:lvl1pPr marL="0" indent="0" algn="r">
              <a:buFont typeface="Arial" charset="0"/>
              <a:buNone/>
              <a:defRPr sz="1400" b="1" baseline="0"/>
            </a:lvl1pPr>
          </a:lstStyle>
          <a:p>
            <a:endParaRPr lang="en-US" dirty="0"/>
          </a:p>
        </p:txBody>
      </p:sp>
    </p:spTree>
    <p:extLst>
      <p:ext uri="{BB962C8B-B14F-4D97-AF65-F5344CB8AC3E}">
        <p14:creationId xmlns:p14="http://schemas.microsoft.com/office/powerpoint/2010/main" val="212283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999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34" t="13190" r="16963" b="1030"/>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1025372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289" t="4164" r="16225" b="4164"/>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endParaRPr lang="en-US" sz="1000" dirty="0" smtClean="0">
              <a:solidFill>
                <a:schemeClr val="bg1"/>
              </a:solidFill>
              <a:latin typeface="+mj-lt"/>
            </a:endParaRPr>
          </a:p>
          <a:p>
            <a:pPr algn="just" defTabSz="457200" fontAlgn="base">
              <a:spcBef>
                <a:spcPct val="0"/>
              </a:spcBef>
              <a:spcAft>
                <a:spcPts val="600"/>
              </a:spcAft>
              <a:defRPr/>
            </a:pPr>
            <a:endParaRPr lang="en-US" sz="1000" dirty="0" smtClean="0">
              <a:solidFill>
                <a:srgbClr val="FFFFFF"/>
              </a:solidFill>
              <a:latin typeface="+mj-lt"/>
            </a:endParaRPr>
          </a:p>
          <a:p>
            <a:pPr algn="just" defTabSz="457200" fontAlgn="base">
              <a:spcBef>
                <a:spcPct val="0"/>
              </a:spcBef>
              <a:spcAft>
                <a:spcPts val="600"/>
              </a:spcAft>
              <a:defRPr/>
            </a:pPr>
            <a:r>
              <a:rPr lang="en-US" sz="1000" dirty="0" smtClean="0">
                <a:solidFill>
                  <a:srgbClr val="FFFFFF"/>
                </a:solidFill>
                <a:latin typeface="+mj-lt"/>
              </a:rPr>
              <a:t>This</a:t>
            </a:r>
            <a:r>
              <a:rPr lang="en-US" sz="1000" baseline="0" dirty="0" smtClean="0">
                <a:solidFill>
                  <a:srgbClr val="FFFFFF"/>
                </a:solidFill>
                <a:latin typeface="+mj-lt"/>
              </a:rPr>
              <a:t> information is not intended as tax or legal advice.  For advice concerning your own situation, please consult with your appropriate advisor.</a:t>
            </a:r>
          </a:p>
          <a:p>
            <a:pPr algn="just" defTabSz="457200" fontAlgn="base">
              <a:spcBef>
                <a:spcPct val="0"/>
              </a:spcBef>
              <a:spcAft>
                <a:spcPts val="600"/>
              </a:spcAft>
              <a:defRPr/>
            </a:pPr>
            <a:r>
              <a:rPr lang="en-US" sz="1000" baseline="0" dirty="0" smtClean="0">
                <a:solidFill>
                  <a:srgbClr val="FFFFFF"/>
                </a:solidFill>
                <a:latin typeface="+mj-lt"/>
              </a:rPr>
              <a:t>TC87122(1015)3</a:t>
            </a:r>
            <a:endParaRPr lang="en-US" sz="1000" dirty="0" smtClean="0">
              <a:solidFill>
                <a:schemeClr val="bg1"/>
              </a:solidFill>
              <a:latin typeface="+mj-lt"/>
            </a:endParaRPr>
          </a:p>
        </p:txBody>
      </p:sp>
    </p:spTree>
    <p:extLst>
      <p:ext uri="{BB962C8B-B14F-4D97-AF65-F5344CB8AC3E}">
        <p14:creationId xmlns:p14="http://schemas.microsoft.com/office/powerpoint/2010/main" val="1904132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998" t="21647" r="28708" b="4897"/>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3"/>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914236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3480" t="8821" r="14568" b="21481"/>
          <a:stretch/>
        </p:blipFill>
        <p:spPr>
          <a:xfrm>
            <a:off x="1588" y="0"/>
            <a:ext cx="9144000" cy="6858000"/>
          </a:xfrm>
          <a:prstGeom prst="rect">
            <a:avLst/>
          </a:prstGeom>
        </p:spPr>
      </p:pic>
      <p:sp>
        <p:nvSpPr>
          <p:cNvPr id="9" name="Rectangle 8"/>
          <p:cNvSpPr/>
          <p:nvPr userDrawn="1"/>
        </p:nvSpPr>
        <p:spPr>
          <a:xfrm>
            <a:off x="1588" y="2432837"/>
            <a:ext cx="9144000" cy="4425163"/>
          </a:xfrm>
          <a:prstGeom prst="rect">
            <a:avLst/>
          </a:prstGeom>
          <a:gradFill flip="none" rotWithShape="1">
            <a:gsLst>
              <a:gs pos="0">
                <a:schemeClr val="tx1">
                  <a:alpha val="50000"/>
                </a:schemeClr>
              </a:gs>
              <a:gs pos="100000">
                <a:schemeClr val="tx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 y="597891"/>
            <a:ext cx="4572001" cy="1834946"/>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424609" y="3220278"/>
            <a:ext cx="7719389" cy="149612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ctrTitle" hasCustomPrompt="1"/>
          </p:nvPr>
        </p:nvSpPr>
        <p:spPr>
          <a:xfrm>
            <a:off x="1424717" y="3220278"/>
            <a:ext cx="7340408" cy="1486658"/>
          </a:xfrm>
        </p:spPr>
        <p:txBody>
          <a:bodyPr anchor="b">
            <a:normAutofit/>
          </a:bodyPr>
          <a:lstStyle>
            <a:lvl1pPr algn="r">
              <a:defRPr sz="4800"/>
            </a:lvl1pPr>
          </a:lstStyle>
          <a:p>
            <a:r>
              <a:rPr lang="en-US" dirty="0" smtClean="0"/>
              <a:t>CLICK TO EDIT MASTER TITLE STYLE</a:t>
            </a:r>
            <a:endParaRPr lang="en-US" dirty="0"/>
          </a:p>
        </p:txBody>
      </p:sp>
      <p:pic>
        <p:nvPicPr>
          <p:cNvPr id="11" name="Picture 6" descr="NLGWhite.png"/>
          <p:cNvPicPr>
            <a:picLocks noChangeAspect="1"/>
          </p:cNvPicPr>
          <p:nvPr userDrawn="1"/>
        </p:nvPicPr>
        <p:blipFill>
          <a:blip r:embed="rId4"/>
          <a:srcRect/>
          <a:stretch>
            <a:fillRect/>
          </a:stretch>
        </p:blipFill>
        <p:spPr bwMode="auto">
          <a:xfrm>
            <a:off x="923852" y="857704"/>
            <a:ext cx="3423418" cy="1346315"/>
          </a:xfrm>
          <a:prstGeom prst="rect">
            <a:avLst/>
          </a:prstGeom>
          <a:noFill/>
          <a:ln w="9525">
            <a:noFill/>
            <a:miter lim="800000"/>
            <a:headEnd/>
            <a:tailEnd/>
          </a:ln>
        </p:spPr>
      </p:pic>
      <p:sp>
        <p:nvSpPr>
          <p:cNvPr id="12" name="TextBox 11"/>
          <p:cNvSpPr txBox="1"/>
          <p:nvPr userDrawn="1"/>
        </p:nvSpPr>
        <p:spPr>
          <a:xfrm>
            <a:off x="232476" y="5187650"/>
            <a:ext cx="8387268" cy="1477328"/>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This business strategy is offered and managed by an independent third party who is not affiliated with the companies of national Life Group.  No National Life Group company nor anyone acting on its behalf has evaluated the strategy or is authorized to make any representation regarding the suitability, effectiveness or legality of using life insurance or annuities in connection with the strategy’s use.  This is not a solicitation of any product or service.  Please consult your clients’ tax and/or legal advisors regarding whether this strategy is appropriate for their situation.</a:t>
            </a:r>
          </a:p>
        </p:txBody>
      </p:sp>
    </p:spTree>
    <p:extLst>
      <p:ext uri="{BB962C8B-B14F-4D97-AF65-F5344CB8AC3E}">
        <p14:creationId xmlns:p14="http://schemas.microsoft.com/office/powerpoint/2010/main" val="2219982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19662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2"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447801"/>
            <a:ext cx="5456583" cy="4530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
        <p:nvSpPr>
          <p:cNvPr id="5" name="Picture Placeholder 4"/>
          <p:cNvSpPr>
            <a:spLocks noGrp="1"/>
          </p:cNvSpPr>
          <p:nvPr>
            <p:ph type="pic" sz="quarter" idx="13"/>
          </p:nvPr>
        </p:nvSpPr>
        <p:spPr>
          <a:xfrm>
            <a:off x="5910470" y="1318591"/>
            <a:ext cx="3233530" cy="5539409"/>
          </a:xfrm>
        </p:spPr>
        <p:txBody>
          <a:bodyPr/>
          <a:lstStyle/>
          <a:p>
            <a:endParaRPr lang="en-US"/>
          </a:p>
        </p:txBody>
      </p:sp>
    </p:spTree>
    <p:extLst>
      <p:ext uri="{BB962C8B-B14F-4D97-AF65-F5344CB8AC3E}">
        <p14:creationId xmlns:p14="http://schemas.microsoft.com/office/powerpoint/2010/main" val="5474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nodePh="1">
                                  <p:stCondLst>
                                    <p:cond delay="20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2"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
        <p:nvSpPr>
          <p:cNvPr id="5" name="Picture Placeholder 4"/>
          <p:cNvSpPr>
            <a:spLocks noGrp="1"/>
          </p:cNvSpPr>
          <p:nvPr>
            <p:ph type="pic" sz="quarter" idx="13"/>
          </p:nvPr>
        </p:nvSpPr>
        <p:spPr>
          <a:xfrm>
            <a:off x="0" y="1318592"/>
            <a:ext cx="9144000" cy="4850296"/>
          </a:xfrm>
        </p:spPr>
        <p:txBody>
          <a:bodyPr/>
          <a:lstStyle/>
          <a:p>
            <a:endParaRPr lang="en-US" dirty="0"/>
          </a:p>
        </p:txBody>
      </p:sp>
    </p:spTree>
    <p:extLst>
      <p:ext uri="{BB962C8B-B14F-4D97-AF65-F5344CB8AC3E}">
        <p14:creationId xmlns:p14="http://schemas.microsoft.com/office/powerpoint/2010/main" val="76086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3933891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
        <p:nvSpPr>
          <p:cNvPr id="12" name="TextBox 11"/>
          <p:cNvSpPr txBox="1"/>
          <p:nvPr userDrawn="1"/>
        </p:nvSpPr>
        <p:spPr>
          <a:xfrm>
            <a:off x="811215" y="6372642"/>
            <a:ext cx="6174802" cy="276999"/>
          </a:xfrm>
          <a:prstGeom prst="rect">
            <a:avLst/>
          </a:prstGeom>
          <a:noFill/>
        </p:spPr>
        <p:txBody>
          <a:bodyPr wrap="square" anchor="ctr">
            <a:spAutoFit/>
          </a:bodyPr>
          <a:lstStyle/>
          <a:p>
            <a:pPr defTabSz="457200" fontAlgn="base">
              <a:spcBef>
                <a:spcPct val="0"/>
              </a:spcBef>
              <a:spcAft>
                <a:spcPct val="0"/>
              </a:spcAft>
              <a:defRPr/>
            </a:pPr>
            <a:r>
              <a:rPr lang="en-US" sz="1200" dirty="0" smtClean="0">
                <a:solidFill>
                  <a:schemeClr val="bg2">
                    <a:lumMod val="90000"/>
                  </a:schemeClr>
                </a:solidFill>
                <a:latin typeface="Arial Narrow" panose="020B0606020202030204" pitchFamily="34" charset="0"/>
              </a:rPr>
              <a:t>© 2015 National Life Group</a:t>
            </a:r>
            <a:r>
              <a:rPr lang="en-US" sz="1200" baseline="30000" dirty="0" smtClean="0">
                <a:solidFill>
                  <a:schemeClr val="bg2">
                    <a:lumMod val="90000"/>
                  </a:schemeClr>
                </a:solidFill>
                <a:latin typeface="Arial Narrow" panose="020B0606020202030204" pitchFamily="34" charset="0"/>
              </a:rPr>
              <a:t>® </a:t>
            </a:r>
            <a:endParaRPr lang="en-US" sz="1200" baseline="0" dirty="0" smtClean="0">
              <a:solidFill>
                <a:schemeClr val="bg2">
                  <a:lumMod val="90000"/>
                </a:schemeClr>
              </a:solidFill>
              <a:latin typeface="Arial Narrow" panose="020B0606020202030204" pitchFamily="34" charset="0"/>
            </a:endParaRPr>
          </a:p>
        </p:txBody>
      </p:sp>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020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Tree>
    <p:extLst>
      <p:ext uri="{BB962C8B-B14F-4D97-AF65-F5344CB8AC3E}">
        <p14:creationId xmlns:p14="http://schemas.microsoft.com/office/powerpoint/2010/main" val="26519740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p:nvPr>
        </p:nvSpPr>
        <p:spPr>
          <a:xfrm>
            <a:off x="1555346" y="3081528"/>
            <a:ext cx="7340408" cy="2167128"/>
          </a:xfrm>
        </p:spPr>
        <p:txBody>
          <a:bodyPr anchor="ctr">
            <a:noAutofit/>
          </a:bodyPr>
          <a:lstStyle/>
          <a:p>
            <a:pPr algn="l"/>
            <a:r>
              <a:rPr lang="en-US" sz="3200" dirty="0" smtClean="0"/>
              <a:t>Does this Concern You?</a:t>
            </a:r>
            <a:br>
              <a:rPr lang="en-US" sz="3200" dirty="0" smtClean="0"/>
            </a:br>
            <a:r>
              <a:rPr lang="en-US" sz="3200" dirty="0" smtClean="0"/>
              <a:t>Including Employees in a Qualified Plan</a:t>
            </a:r>
            <a:br>
              <a:rPr lang="en-US" sz="3200" dirty="0" smtClean="0"/>
            </a:br>
            <a:endParaRPr lang="en-US" sz="32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Can I afford to use a Qualified Plan if I have to include my employees?</a:t>
            </a:r>
            <a:endParaRPr lang="en-US" dirty="0"/>
          </a:p>
        </p:txBody>
      </p:sp>
    </p:spTree>
    <p:extLst>
      <p:ext uri="{BB962C8B-B14F-4D97-AF65-F5344CB8AC3E}">
        <p14:creationId xmlns:p14="http://schemas.microsoft.com/office/powerpoint/2010/main" val="232099941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94622" y="0"/>
            <a:ext cx="414937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5611593" y="577098"/>
            <a:ext cx="2915438" cy="1708772"/>
            <a:chOff x="5611593" y="577098"/>
            <a:chExt cx="2915438" cy="1708772"/>
          </a:xfrm>
        </p:grpSpPr>
        <p:sp>
          <p:nvSpPr>
            <p:cNvPr id="229" name="Freeform 190"/>
            <p:cNvSpPr>
              <a:spLocks noEditPoints="1"/>
            </p:cNvSpPr>
            <p:nvPr/>
          </p:nvSpPr>
          <p:spPr bwMode="auto">
            <a:xfrm>
              <a:off x="5983909" y="577098"/>
              <a:ext cx="2170805" cy="1213784"/>
            </a:xfrm>
            <a:custGeom>
              <a:avLst/>
              <a:gdLst>
                <a:gd name="T0" fmla="*/ 1131 w 1209"/>
                <a:gd name="T1" fmla="*/ 266 h 676"/>
                <a:gd name="T2" fmla="*/ 1127 w 1209"/>
                <a:gd name="T3" fmla="*/ 326 h 676"/>
                <a:gd name="T4" fmla="*/ 1090 w 1209"/>
                <a:gd name="T5" fmla="*/ 348 h 676"/>
                <a:gd name="T6" fmla="*/ 1054 w 1209"/>
                <a:gd name="T7" fmla="*/ 326 h 676"/>
                <a:gd name="T8" fmla="*/ 1050 w 1209"/>
                <a:gd name="T9" fmla="*/ 266 h 676"/>
                <a:gd name="T10" fmla="*/ 89 w 1209"/>
                <a:gd name="T11" fmla="*/ 230 h 676"/>
                <a:gd name="T12" fmla="*/ 135 w 1209"/>
                <a:gd name="T13" fmla="*/ 264 h 676"/>
                <a:gd name="T14" fmla="*/ 121 w 1209"/>
                <a:gd name="T15" fmla="*/ 325 h 676"/>
                <a:gd name="T16" fmla="*/ 87 w 1209"/>
                <a:gd name="T17" fmla="*/ 336 h 676"/>
                <a:gd name="T18" fmla="*/ 49 w 1209"/>
                <a:gd name="T19" fmla="*/ 305 h 676"/>
                <a:gd name="T20" fmla="*/ 55 w 1209"/>
                <a:gd name="T21" fmla="*/ 242 h 676"/>
                <a:gd name="T22" fmla="*/ 800 w 1209"/>
                <a:gd name="T23" fmla="*/ 183 h 676"/>
                <a:gd name="T24" fmla="*/ 867 w 1209"/>
                <a:gd name="T25" fmla="*/ 233 h 676"/>
                <a:gd name="T26" fmla="*/ 935 w 1209"/>
                <a:gd name="T27" fmla="*/ 401 h 676"/>
                <a:gd name="T28" fmla="*/ 1093 w 1209"/>
                <a:gd name="T29" fmla="*/ 359 h 676"/>
                <a:gd name="T30" fmla="*/ 1164 w 1209"/>
                <a:gd name="T31" fmla="*/ 388 h 676"/>
                <a:gd name="T32" fmla="*/ 1209 w 1209"/>
                <a:gd name="T33" fmla="*/ 501 h 676"/>
                <a:gd name="T34" fmla="*/ 1183 w 1209"/>
                <a:gd name="T35" fmla="*/ 516 h 676"/>
                <a:gd name="T36" fmla="*/ 1185 w 1209"/>
                <a:gd name="T37" fmla="*/ 571 h 676"/>
                <a:gd name="T38" fmla="*/ 1136 w 1209"/>
                <a:gd name="T39" fmla="*/ 673 h 676"/>
                <a:gd name="T40" fmla="*/ 1045 w 1209"/>
                <a:gd name="T41" fmla="*/ 673 h 676"/>
                <a:gd name="T42" fmla="*/ 995 w 1209"/>
                <a:gd name="T43" fmla="*/ 571 h 676"/>
                <a:gd name="T44" fmla="*/ 928 w 1209"/>
                <a:gd name="T45" fmla="*/ 482 h 676"/>
                <a:gd name="T46" fmla="*/ 912 w 1209"/>
                <a:gd name="T47" fmla="*/ 474 h 676"/>
                <a:gd name="T48" fmla="*/ 822 w 1209"/>
                <a:gd name="T49" fmla="*/ 666 h 676"/>
                <a:gd name="T50" fmla="*/ 702 w 1209"/>
                <a:gd name="T51" fmla="*/ 676 h 676"/>
                <a:gd name="T52" fmla="*/ 687 w 1209"/>
                <a:gd name="T53" fmla="*/ 662 h 676"/>
                <a:gd name="T54" fmla="*/ 588 w 1209"/>
                <a:gd name="T55" fmla="*/ 461 h 676"/>
                <a:gd name="T56" fmla="*/ 524 w 1209"/>
                <a:gd name="T57" fmla="*/ 411 h 676"/>
                <a:gd name="T58" fmla="*/ 499 w 1209"/>
                <a:gd name="T59" fmla="*/ 520 h 676"/>
                <a:gd name="T60" fmla="*/ 479 w 1209"/>
                <a:gd name="T61" fmla="*/ 674 h 676"/>
                <a:gd name="T62" fmla="*/ 358 w 1209"/>
                <a:gd name="T63" fmla="*/ 669 h 676"/>
                <a:gd name="T64" fmla="*/ 287 w 1209"/>
                <a:gd name="T65" fmla="*/ 494 h 676"/>
                <a:gd name="T66" fmla="*/ 334 w 1209"/>
                <a:gd name="T67" fmla="*/ 363 h 676"/>
                <a:gd name="T68" fmla="*/ 262 w 1209"/>
                <a:gd name="T69" fmla="*/ 471 h 676"/>
                <a:gd name="T70" fmla="*/ 139 w 1209"/>
                <a:gd name="T71" fmla="*/ 669 h 676"/>
                <a:gd name="T72" fmla="*/ 46 w 1209"/>
                <a:gd name="T73" fmla="*/ 674 h 676"/>
                <a:gd name="T74" fmla="*/ 21 w 1209"/>
                <a:gd name="T75" fmla="*/ 532 h 676"/>
                <a:gd name="T76" fmla="*/ 3 w 1209"/>
                <a:gd name="T77" fmla="*/ 382 h 676"/>
                <a:gd name="T78" fmla="*/ 83 w 1209"/>
                <a:gd name="T79" fmla="*/ 348 h 676"/>
                <a:gd name="T80" fmla="*/ 235 w 1209"/>
                <a:gd name="T81" fmla="*/ 420 h 676"/>
                <a:gd name="T82" fmla="*/ 299 w 1209"/>
                <a:gd name="T83" fmla="*/ 263 h 676"/>
                <a:gd name="T84" fmla="*/ 327 w 1209"/>
                <a:gd name="T85" fmla="*/ 200 h 676"/>
                <a:gd name="T86" fmla="*/ 465 w 1209"/>
                <a:gd name="T87" fmla="*/ 185 h 676"/>
                <a:gd name="T88" fmla="*/ 522 w 1209"/>
                <a:gd name="T89" fmla="*/ 208 h 676"/>
                <a:gd name="T90" fmla="*/ 588 w 1209"/>
                <a:gd name="T91" fmla="*/ 369 h 676"/>
                <a:gd name="T92" fmla="*/ 655 w 1209"/>
                <a:gd name="T93" fmla="*/ 207 h 676"/>
                <a:gd name="T94" fmla="*/ 740 w 1209"/>
                <a:gd name="T95" fmla="*/ 179 h 676"/>
                <a:gd name="T96" fmla="*/ 467 w 1209"/>
                <a:gd name="T97" fmla="*/ 14 h 676"/>
                <a:gd name="T98" fmla="*/ 490 w 1209"/>
                <a:gd name="T99" fmla="*/ 84 h 676"/>
                <a:gd name="T100" fmla="*/ 452 w 1209"/>
                <a:gd name="T101" fmla="*/ 154 h 676"/>
                <a:gd name="T102" fmla="*/ 392 w 1209"/>
                <a:gd name="T103" fmla="*/ 154 h 676"/>
                <a:gd name="T104" fmla="*/ 354 w 1209"/>
                <a:gd name="T105" fmla="*/ 84 h 676"/>
                <a:gd name="T106" fmla="*/ 376 w 1209"/>
                <a:gd name="T107" fmla="*/ 14 h 676"/>
                <a:gd name="T108" fmla="*/ 772 w 1209"/>
                <a:gd name="T109" fmla="*/ 1 h 676"/>
                <a:gd name="T110" fmla="*/ 825 w 1209"/>
                <a:gd name="T111" fmla="*/ 51 h 676"/>
                <a:gd name="T112" fmla="*/ 813 w 1209"/>
                <a:gd name="T113" fmla="*/ 128 h 676"/>
                <a:gd name="T114" fmla="*/ 753 w 1209"/>
                <a:gd name="T115" fmla="*/ 161 h 676"/>
                <a:gd name="T116" fmla="*/ 693 w 1209"/>
                <a:gd name="T117" fmla="*/ 115 h 676"/>
                <a:gd name="T118" fmla="*/ 690 w 1209"/>
                <a:gd name="T119" fmla="*/ 35 h 676"/>
                <a:gd name="T120" fmla="*/ 755 w 1209"/>
                <a:gd name="T12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9" h="676">
                  <a:moveTo>
                    <a:pt x="1090" y="244"/>
                  </a:moveTo>
                  <a:lnTo>
                    <a:pt x="1103" y="245"/>
                  </a:lnTo>
                  <a:lnTo>
                    <a:pt x="1114" y="249"/>
                  </a:lnTo>
                  <a:lnTo>
                    <a:pt x="1124" y="257"/>
                  </a:lnTo>
                  <a:lnTo>
                    <a:pt x="1131" y="266"/>
                  </a:lnTo>
                  <a:lnTo>
                    <a:pt x="1134" y="278"/>
                  </a:lnTo>
                  <a:lnTo>
                    <a:pt x="1134" y="288"/>
                  </a:lnTo>
                  <a:lnTo>
                    <a:pt x="1134" y="302"/>
                  </a:lnTo>
                  <a:lnTo>
                    <a:pt x="1131" y="316"/>
                  </a:lnTo>
                  <a:lnTo>
                    <a:pt x="1127" y="326"/>
                  </a:lnTo>
                  <a:lnTo>
                    <a:pt x="1119" y="335"/>
                  </a:lnTo>
                  <a:lnTo>
                    <a:pt x="1110" y="342"/>
                  </a:lnTo>
                  <a:lnTo>
                    <a:pt x="1097" y="347"/>
                  </a:lnTo>
                  <a:lnTo>
                    <a:pt x="1093" y="347"/>
                  </a:lnTo>
                  <a:lnTo>
                    <a:pt x="1090" y="348"/>
                  </a:lnTo>
                  <a:lnTo>
                    <a:pt x="1086" y="347"/>
                  </a:lnTo>
                  <a:lnTo>
                    <a:pt x="1083" y="347"/>
                  </a:lnTo>
                  <a:lnTo>
                    <a:pt x="1071" y="342"/>
                  </a:lnTo>
                  <a:lnTo>
                    <a:pt x="1060" y="335"/>
                  </a:lnTo>
                  <a:lnTo>
                    <a:pt x="1054" y="326"/>
                  </a:lnTo>
                  <a:lnTo>
                    <a:pt x="1050" y="316"/>
                  </a:lnTo>
                  <a:lnTo>
                    <a:pt x="1047" y="302"/>
                  </a:lnTo>
                  <a:lnTo>
                    <a:pt x="1046" y="288"/>
                  </a:lnTo>
                  <a:lnTo>
                    <a:pt x="1046" y="278"/>
                  </a:lnTo>
                  <a:lnTo>
                    <a:pt x="1050" y="266"/>
                  </a:lnTo>
                  <a:lnTo>
                    <a:pt x="1056" y="257"/>
                  </a:lnTo>
                  <a:lnTo>
                    <a:pt x="1066" y="249"/>
                  </a:lnTo>
                  <a:lnTo>
                    <a:pt x="1077" y="245"/>
                  </a:lnTo>
                  <a:lnTo>
                    <a:pt x="1090" y="244"/>
                  </a:lnTo>
                  <a:close/>
                  <a:moveTo>
                    <a:pt x="89" y="230"/>
                  </a:moveTo>
                  <a:lnTo>
                    <a:pt x="102" y="232"/>
                  </a:lnTo>
                  <a:lnTo>
                    <a:pt x="115" y="236"/>
                  </a:lnTo>
                  <a:lnTo>
                    <a:pt x="125" y="242"/>
                  </a:lnTo>
                  <a:lnTo>
                    <a:pt x="131" y="253"/>
                  </a:lnTo>
                  <a:lnTo>
                    <a:pt x="135" y="264"/>
                  </a:lnTo>
                  <a:lnTo>
                    <a:pt x="135" y="276"/>
                  </a:lnTo>
                  <a:lnTo>
                    <a:pt x="134" y="291"/>
                  </a:lnTo>
                  <a:lnTo>
                    <a:pt x="131" y="305"/>
                  </a:lnTo>
                  <a:lnTo>
                    <a:pt x="127" y="316"/>
                  </a:lnTo>
                  <a:lnTo>
                    <a:pt x="121" y="325"/>
                  </a:lnTo>
                  <a:lnTo>
                    <a:pt x="110" y="331"/>
                  </a:lnTo>
                  <a:lnTo>
                    <a:pt x="97" y="336"/>
                  </a:lnTo>
                  <a:lnTo>
                    <a:pt x="93" y="336"/>
                  </a:lnTo>
                  <a:lnTo>
                    <a:pt x="89" y="338"/>
                  </a:lnTo>
                  <a:lnTo>
                    <a:pt x="87" y="336"/>
                  </a:lnTo>
                  <a:lnTo>
                    <a:pt x="83" y="336"/>
                  </a:lnTo>
                  <a:lnTo>
                    <a:pt x="70" y="331"/>
                  </a:lnTo>
                  <a:lnTo>
                    <a:pt x="59" y="325"/>
                  </a:lnTo>
                  <a:lnTo>
                    <a:pt x="53" y="316"/>
                  </a:lnTo>
                  <a:lnTo>
                    <a:pt x="49" y="305"/>
                  </a:lnTo>
                  <a:lnTo>
                    <a:pt x="46" y="291"/>
                  </a:lnTo>
                  <a:lnTo>
                    <a:pt x="45" y="276"/>
                  </a:lnTo>
                  <a:lnTo>
                    <a:pt x="45" y="264"/>
                  </a:lnTo>
                  <a:lnTo>
                    <a:pt x="47" y="253"/>
                  </a:lnTo>
                  <a:lnTo>
                    <a:pt x="55" y="242"/>
                  </a:lnTo>
                  <a:lnTo>
                    <a:pt x="64" y="236"/>
                  </a:lnTo>
                  <a:lnTo>
                    <a:pt x="76" y="232"/>
                  </a:lnTo>
                  <a:lnTo>
                    <a:pt x="89" y="230"/>
                  </a:lnTo>
                  <a:close/>
                  <a:moveTo>
                    <a:pt x="771" y="179"/>
                  </a:moveTo>
                  <a:lnTo>
                    <a:pt x="800" y="183"/>
                  </a:lnTo>
                  <a:lnTo>
                    <a:pt x="827" y="190"/>
                  </a:lnTo>
                  <a:lnTo>
                    <a:pt x="851" y="200"/>
                  </a:lnTo>
                  <a:lnTo>
                    <a:pt x="855" y="203"/>
                  </a:lnTo>
                  <a:lnTo>
                    <a:pt x="856" y="207"/>
                  </a:lnTo>
                  <a:lnTo>
                    <a:pt x="867" y="233"/>
                  </a:lnTo>
                  <a:lnTo>
                    <a:pt x="880" y="263"/>
                  </a:lnTo>
                  <a:lnTo>
                    <a:pt x="893" y="297"/>
                  </a:lnTo>
                  <a:lnTo>
                    <a:pt x="907" y="334"/>
                  </a:lnTo>
                  <a:lnTo>
                    <a:pt x="922" y="368"/>
                  </a:lnTo>
                  <a:lnTo>
                    <a:pt x="935" y="401"/>
                  </a:lnTo>
                  <a:lnTo>
                    <a:pt x="946" y="429"/>
                  </a:lnTo>
                  <a:lnTo>
                    <a:pt x="1021" y="374"/>
                  </a:lnTo>
                  <a:lnTo>
                    <a:pt x="1042" y="365"/>
                  </a:lnTo>
                  <a:lnTo>
                    <a:pt x="1067" y="360"/>
                  </a:lnTo>
                  <a:lnTo>
                    <a:pt x="1093" y="359"/>
                  </a:lnTo>
                  <a:lnTo>
                    <a:pt x="1119" y="361"/>
                  </a:lnTo>
                  <a:lnTo>
                    <a:pt x="1143" y="367"/>
                  </a:lnTo>
                  <a:lnTo>
                    <a:pt x="1152" y="372"/>
                  </a:lnTo>
                  <a:lnTo>
                    <a:pt x="1158" y="378"/>
                  </a:lnTo>
                  <a:lnTo>
                    <a:pt x="1164" y="388"/>
                  </a:lnTo>
                  <a:lnTo>
                    <a:pt x="1173" y="410"/>
                  </a:lnTo>
                  <a:lnTo>
                    <a:pt x="1183" y="435"/>
                  </a:lnTo>
                  <a:lnTo>
                    <a:pt x="1192" y="458"/>
                  </a:lnTo>
                  <a:lnTo>
                    <a:pt x="1202" y="482"/>
                  </a:lnTo>
                  <a:lnTo>
                    <a:pt x="1209" y="501"/>
                  </a:lnTo>
                  <a:lnTo>
                    <a:pt x="1209" y="507"/>
                  </a:lnTo>
                  <a:lnTo>
                    <a:pt x="1204" y="513"/>
                  </a:lnTo>
                  <a:lnTo>
                    <a:pt x="1198" y="517"/>
                  </a:lnTo>
                  <a:lnTo>
                    <a:pt x="1190" y="518"/>
                  </a:lnTo>
                  <a:lnTo>
                    <a:pt x="1183" y="516"/>
                  </a:lnTo>
                  <a:lnTo>
                    <a:pt x="1152" y="467"/>
                  </a:lnTo>
                  <a:lnTo>
                    <a:pt x="1151" y="488"/>
                  </a:lnTo>
                  <a:lnTo>
                    <a:pt x="1165" y="513"/>
                  </a:lnTo>
                  <a:lnTo>
                    <a:pt x="1177" y="542"/>
                  </a:lnTo>
                  <a:lnTo>
                    <a:pt x="1185" y="571"/>
                  </a:lnTo>
                  <a:lnTo>
                    <a:pt x="1191" y="597"/>
                  </a:lnTo>
                  <a:lnTo>
                    <a:pt x="1144" y="597"/>
                  </a:lnTo>
                  <a:lnTo>
                    <a:pt x="1139" y="666"/>
                  </a:lnTo>
                  <a:lnTo>
                    <a:pt x="1137" y="670"/>
                  </a:lnTo>
                  <a:lnTo>
                    <a:pt x="1136" y="673"/>
                  </a:lnTo>
                  <a:lnTo>
                    <a:pt x="1134" y="674"/>
                  </a:lnTo>
                  <a:lnTo>
                    <a:pt x="1130" y="676"/>
                  </a:lnTo>
                  <a:lnTo>
                    <a:pt x="1051" y="676"/>
                  </a:lnTo>
                  <a:lnTo>
                    <a:pt x="1047" y="674"/>
                  </a:lnTo>
                  <a:lnTo>
                    <a:pt x="1045" y="673"/>
                  </a:lnTo>
                  <a:lnTo>
                    <a:pt x="1042" y="670"/>
                  </a:lnTo>
                  <a:lnTo>
                    <a:pt x="1042" y="666"/>
                  </a:lnTo>
                  <a:lnTo>
                    <a:pt x="1037" y="597"/>
                  </a:lnTo>
                  <a:lnTo>
                    <a:pt x="988" y="597"/>
                  </a:lnTo>
                  <a:lnTo>
                    <a:pt x="995" y="571"/>
                  </a:lnTo>
                  <a:lnTo>
                    <a:pt x="1004" y="542"/>
                  </a:lnTo>
                  <a:lnTo>
                    <a:pt x="1014" y="513"/>
                  </a:lnTo>
                  <a:lnTo>
                    <a:pt x="1029" y="488"/>
                  </a:lnTo>
                  <a:lnTo>
                    <a:pt x="1026" y="437"/>
                  </a:lnTo>
                  <a:lnTo>
                    <a:pt x="928" y="482"/>
                  </a:lnTo>
                  <a:lnTo>
                    <a:pt x="924" y="482"/>
                  </a:lnTo>
                  <a:lnTo>
                    <a:pt x="920" y="482"/>
                  </a:lnTo>
                  <a:lnTo>
                    <a:pt x="918" y="479"/>
                  </a:lnTo>
                  <a:lnTo>
                    <a:pt x="915" y="477"/>
                  </a:lnTo>
                  <a:lnTo>
                    <a:pt x="912" y="474"/>
                  </a:lnTo>
                  <a:lnTo>
                    <a:pt x="911" y="470"/>
                  </a:lnTo>
                  <a:lnTo>
                    <a:pt x="908" y="467"/>
                  </a:lnTo>
                  <a:lnTo>
                    <a:pt x="843" y="364"/>
                  </a:lnTo>
                  <a:lnTo>
                    <a:pt x="823" y="662"/>
                  </a:lnTo>
                  <a:lnTo>
                    <a:pt x="822" y="666"/>
                  </a:lnTo>
                  <a:lnTo>
                    <a:pt x="819" y="670"/>
                  </a:lnTo>
                  <a:lnTo>
                    <a:pt x="817" y="673"/>
                  </a:lnTo>
                  <a:lnTo>
                    <a:pt x="813" y="674"/>
                  </a:lnTo>
                  <a:lnTo>
                    <a:pt x="809" y="676"/>
                  </a:lnTo>
                  <a:lnTo>
                    <a:pt x="702" y="676"/>
                  </a:lnTo>
                  <a:lnTo>
                    <a:pt x="698" y="674"/>
                  </a:lnTo>
                  <a:lnTo>
                    <a:pt x="694" y="673"/>
                  </a:lnTo>
                  <a:lnTo>
                    <a:pt x="690" y="670"/>
                  </a:lnTo>
                  <a:lnTo>
                    <a:pt x="689" y="666"/>
                  </a:lnTo>
                  <a:lnTo>
                    <a:pt x="687" y="662"/>
                  </a:lnTo>
                  <a:lnTo>
                    <a:pt x="678" y="518"/>
                  </a:lnTo>
                  <a:lnTo>
                    <a:pt x="666" y="361"/>
                  </a:lnTo>
                  <a:lnTo>
                    <a:pt x="606" y="457"/>
                  </a:lnTo>
                  <a:lnTo>
                    <a:pt x="598" y="461"/>
                  </a:lnTo>
                  <a:lnTo>
                    <a:pt x="588" y="461"/>
                  </a:lnTo>
                  <a:lnTo>
                    <a:pt x="577" y="460"/>
                  </a:lnTo>
                  <a:lnTo>
                    <a:pt x="571" y="456"/>
                  </a:lnTo>
                  <a:lnTo>
                    <a:pt x="509" y="361"/>
                  </a:lnTo>
                  <a:lnTo>
                    <a:pt x="508" y="386"/>
                  </a:lnTo>
                  <a:lnTo>
                    <a:pt x="524" y="411"/>
                  </a:lnTo>
                  <a:lnTo>
                    <a:pt x="537" y="439"/>
                  </a:lnTo>
                  <a:lnTo>
                    <a:pt x="547" y="466"/>
                  </a:lnTo>
                  <a:lnTo>
                    <a:pt x="556" y="494"/>
                  </a:lnTo>
                  <a:lnTo>
                    <a:pt x="563" y="520"/>
                  </a:lnTo>
                  <a:lnTo>
                    <a:pt x="499" y="520"/>
                  </a:lnTo>
                  <a:lnTo>
                    <a:pt x="488" y="661"/>
                  </a:lnTo>
                  <a:lnTo>
                    <a:pt x="488" y="666"/>
                  </a:lnTo>
                  <a:lnTo>
                    <a:pt x="486" y="669"/>
                  </a:lnTo>
                  <a:lnTo>
                    <a:pt x="483" y="672"/>
                  </a:lnTo>
                  <a:lnTo>
                    <a:pt x="479" y="674"/>
                  </a:lnTo>
                  <a:lnTo>
                    <a:pt x="475" y="674"/>
                  </a:lnTo>
                  <a:lnTo>
                    <a:pt x="368" y="674"/>
                  </a:lnTo>
                  <a:lnTo>
                    <a:pt x="364" y="674"/>
                  </a:lnTo>
                  <a:lnTo>
                    <a:pt x="360" y="672"/>
                  </a:lnTo>
                  <a:lnTo>
                    <a:pt x="358" y="669"/>
                  </a:lnTo>
                  <a:lnTo>
                    <a:pt x="355" y="666"/>
                  </a:lnTo>
                  <a:lnTo>
                    <a:pt x="354" y="661"/>
                  </a:lnTo>
                  <a:lnTo>
                    <a:pt x="344" y="520"/>
                  </a:lnTo>
                  <a:lnTo>
                    <a:pt x="280" y="520"/>
                  </a:lnTo>
                  <a:lnTo>
                    <a:pt x="287" y="494"/>
                  </a:lnTo>
                  <a:lnTo>
                    <a:pt x="295" y="466"/>
                  </a:lnTo>
                  <a:lnTo>
                    <a:pt x="305" y="439"/>
                  </a:lnTo>
                  <a:lnTo>
                    <a:pt x="320" y="411"/>
                  </a:lnTo>
                  <a:lnTo>
                    <a:pt x="335" y="386"/>
                  </a:lnTo>
                  <a:lnTo>
                    <a:pt x="334" y="363"/>
                  </a:lnTo>
                  <a:lnTo>
                    <a:pt x="272" y="457"/>
                  </a:lnTo>
                  <a:lnTo>
                    <a:pt x="271" y="461"/>
                  </a:lnTo>
                  <a:lnTo>
                    <a:pt x="269" y="465"/>
                  </a:lnTo>
                  <a:lnTo>
                    <a:pt x="266" y="469"/>
                  </a:lnTo>
                  <a:lnTo>
                    <a:pt x="262" y="471"/>
                  </a:lnTo>
                  <a:lnTo>
                    <a:pt x="258" y="473"/>
                  </a:lnTo>
                  <a:lnTo>
                    <a:pt x="254" y="473"/>
                  </a:lnTo>
                  <a:lnTo>
                    <a:pt x="156" y="427"/>
                  </a:lnTo>
                  <a:lnTo>
                    <a:pt x="139" y="666"/>
                  </a:lnTo>
                  <a:lnTo>
                    <a:pt x="139" y="669"/>
                  </a:lnTo>
                  <a:lnTo>
                    <a:pt x="136" y="672"/>
                  </a:lnTo>
                  <a:lnTo>
                    <a:pt x="134" y="674"/>
                  </a:lnTo>
                  <a:lnTo>
                    <a:pt x="130" y="674"/>
                  </a:lnTo>
                  <a:lnTo>
                    <a:pt x="49" y="674"/>
                  </a:lnTo>
                  <a:lnTo>
                    <a:pt x="46" y="674"/>
                  </a:lnTo>
                  <a:lnTo>
                    <a:pt x="42" y="672"/>
                  </a:lnTo>
                  <a:lnTo>
                    <a:pt x="41" y="669"/>
                  </a:lnTo>
                  <a:lnTo>
                    <a:pt x="40" y="666"/>
                  </a:lnTo>
                  <a:lnTo>
                    <a:pt x="30" y="534"/>
                  </a:lnTo>
                  <a:lnTo>
                    <a:pt x="21" y="532"/>
                  </a:lnTo>
                  <a:lnTo>
                    <a:pt x="12" y="526"/>
                  </a:lnTo>
                  <a:lnTo>
                    <a:pt x="8" y="518"/>
                  </a:lnTo>
                  <a:lnTo>
                    <a:pt x="5" y="508"/>
                  </a:lnTo>
                  <a:lnTo>
                    <a:pt x="0" y="397"/>
                  </a:lnTo>
                  <a:lnTo>
                    <a:pt x="3" y="382"/>
                  </a:lnTo>
                  <a:lnTo>
                    <a:pt x="11" y="370"/>
                  </a:lnTo>
                  <a:lnTo>
                    <a:pt x="24" y="361"/>
                  </a:lnTo>
                  <a:lnTo>
                    <a:pt x="42" y="355"/>
                  </a:lnTo>
                  <a:lnTo>
                    <a:pt x="62" y="351"/>
                  </a:lnTo>
                  <a:lnTo>
                    <a:pt x="83" y="348"/>
                  </a:lnTo>
                  <a:lnTo>
                    <a:pt x="105" y="350"/>
                  </a:lnTo>
                  <a:lnTo>
                    <a:pt x="126" y="352"/>
                  </a:lnTo>
                  <a:lnTo>
                    <a:pt x="144" y="357"/>
                  </a:lnTo>
                  <a:lnTo>
                    <a:pt x="160" y="365"/>
                  </a:lnTo>
                  <a:lnTo>
                    <a:pt x="235" y="420"/>
                  </a:lnTo>
                  <a:lnTo>
                    <a:pt x="246" y="393"/>
                  </a:lnTo>
                  <a:lnTo>
                    <a:pt x="258" y="361"/>
                  </a:lnTo>
                  <a:lnTo>
                    <a:pt x="272" y="329"/>
                  </a:lnTo>
                  <a:lnTo>
                    <a:pt x="286" y="296"/>
                  </a:lnTo>
                  <a:lnTo>
                    <a:pt x="299" y="263"/>
                  </a:lnTo>
                  <a:lnTo>
                    <a:pt x="310" y="233"/>
                  </a:lnTo>
                  <a:lnTo>
                    <a:pt x="321" y="208"/>
                  </a:lnTo>
                  <a:lnTo>
                    <a:pt x="322" y="206"/>
                  </a:lnTo>
                  <a:lnTo>
                    <a:pt x="325" y="203"/>
                  </a:lnTo>
                  <a:lnTo>
                    <a:pt x="327" y="200"/>
                  </a:lnTo>
                  <a:lnTo>
                    <a:pt x="351" y="191"/>
                  </a:lnTo>
                  <a:lnTo>
                    <a:pt x="377" y="185"/>
                  </a:lnTo>
                  <a:lnTo>
                    <a:pt x="407" y="181"/>
                  </a:lnTo>
                  <a:lnTo>
                    <a:pt x="436" y="181"/>
                  </a:lnTo>
                  <a:lnTo>
                    <a:pt x="465" y="185"/>
                  </a:lnTo>
                  <a:lnTo>
                    <a:pt x="492" y="191"/>
                  </a:lnTo>
                  <a:lnTo>
                    <a:pt x="516" y="200"/>
                  </a:lnTo>
                  <a:lnTo>
                    <a:pt x="518" y="203"/>
                  </a:lnTo>
                  <a:lnTo>
                    <a:pt x="521" y="206"/>
                  </a:lnTo>
                  <a:lnTo>
                    <a:pt x="522" y="208"/>
                  </a:lnTo>
                  <a:lnTo>
                    <a:pt x="533" y="236"/>
                  </a:lnTo>
                  <a:lnTo>
                    <a:pt x="546" y="266"/>
                  </a:lnTo>
                  <a:lnTo>
                    <a:pt x="560" y="300"/>
                  </a:lnTo>
                  <a:lnTo>
                    <a:pt x="575" y="335"/>
                  </a:lnTo>
                  <a:lnTo>
                    <a:pt x="588" y="369"/>
                  </a:lnTo>
                  <a:lnTo>
                    <a:pt x="602" y="335"/>
                  </a:lnTo>
                  <a:lnTo>
                    <a:pt x="617" y="300"/>
                  </a:lnTo>
                  <a:lnTo>
                    <a:pt x="631" y="264"/>
                  </a:lnTo>
                  <a:lnTo>
                    <a:pt x="644" y="233"/>
                  </a:lnTo>
                  <a:lnTo>
                    <a:pt x="655" y="207"/>
                  </a:lnTo>
                  <a:lnTo>
                    <a:pt x="656" y="203"/>
                  </a:lnTo>
                  <a:lnTo>
                    <a:pt x="660" y="200"/>
                  </a:lnTo>
                  <a:lnTo>
                    <a:pt x="683" y="190"/>
                  </a:lnTo>
                  <a:lnTo>
                    <a:pt x="711" y="183"/>
                  </a:lnTo>
                  <a:lnTo>
                    <a:pt x="740" y="179"/>
                  </a:lnTo>
                  <a:lnTo>
                    <a:pt x="771" y="179"/>
                  </a:lnTo>
                  <a:close/>
                  <a:moveTo>
                    <a:pt x="422" y="1"/>
                  </a:moveTo>
                  <a:lnTo>
                    <a:pt x="439" y="3"/>
                  </a:lnTo>
                  <a:lnTo>
                    <a:pt x="454" y="8"/>
                  </a:lnTo>
                  <a:lnTo>
                    <a:pt x="467" y="14"/>
                  </a:lnTo>
                  <a:lnTo>
                    <a:pt x="478" y="25"/>
                  </a:lnTo>
                  <a:lnTo>
                    <a:pt x="486" y="38"/>
                  </a:lnTo>
                  <a:lnTo>
                    <a:pt x="490" y="54"/>
                  </a:lnTo>
                  <a:lnTo>
                    <a:pt x="490" y="67"/>
                  </a:lnTo>
                  <a:lnTo>
                    <a:pt x="490" y="84"/>
                  </a:lnTo>
                  <a:lnTo>
                    <a:pt x="487" y="101"/>
                  </a:lnTo>
                  <a:lnTo>
                    <a:pt x="483" y="118"/>
                  </a:lnTo>
                  <a:lnTo>
                    <a:pt x="479" y="130"/>
                  </a:lnTo>
                  <a:lnTo>
                    <a:pt x="467" y="144"/>
                  </a:lnTo>
                  <a:lnTo>
                    <a:pt x="452" y="154"/>
                  </a:lnTo>
                  <a:lnTo>
                    <a:pt x="432" y="162"/>
                  </a:lnTo>
                  <a:lnTo>
                    <a:pt x="424" y="164"/>
                  </a:lnTo>
                  <a:lnTo>
                    <a:pt x="418" y="164"/>
                  </a:lnTo>
                  <a:lnTo>
                    <a:pt x="410" y="162"/>
                  </a:lnTo>
                  <a:lnTo>
                    <a:pt x="392" y="154"/>
                  </a:lnTo>
                  <a:lnTo>
                    <a:pt x="376" y="144"/>
                  </a:lnTo>
                  <a:lnTo>
                    <a:pt x="364" y="130"/>
                  </a:lnTo>
                  <a:lnTo>
                    <a:pt x="360" y="118"/>
                  </a:lnTo>
                  <a:lnTo>
                    <a:pt x="356" y="101"/>
                  </a:lnTo>
                  <a:lnTo>
                    <a:pt x="354" y="84"/>
                  </a:lnTo>
                  <a:lnTo>
                    <a:pt x="352" y="67"/>
                  </a:lnTo>
                  <a:lnTo>
                    <a:pt x="354" y="54"/>
                  </a:lnTo>
                  <a:lnTo>
                    <a:pt x="356" y="38"/>
                  </a:lnTo>
                  <a:lnTo>
                    <a:pt x="364" y="25"/>
                  </a:lnTo>
                  <a:lnTo>
                    <a:pt x="376" y="14"/>
                  </a:lnTo>
                  <a:lnTo>
                    <a:pt x="389" y="8"/>
                  </a:lnTo>
                  <a:lnTo>
                    <a:pt x="405" y="3"/>
                  </a:lnTo>
                  <a:lnTo>
                    <a:pt x="422" y="1"/>
                  </a:lnTo>
                  <a:close/>
                  <a:moveTo>
                    <a:pt x="755" y="0"/>
                  </a:moveTo>
                  <a:lnTo>
                    <a:pt x="772" y="1"/>
                  </a:lnTo>
                  <a:lnTo>
                    <a:pt x="788" y="5"/>
                  </a:lnTo>
                  <a:lnTo>
                    <a:pt x="801" y="12"/>
                  </a:lnTo>
                  <a:lnTo>
                    <a:pt x="813" y="22"/>
                  </a:lnTo>
                  <a:lnTo>
                    <a:pt x="821" y="35"/>
                  </a:lnTo>
                  <a:lnTo>
                    <a:pt x="825" y="51"/>
                  </a:lnTo>
                  <a:lnTo>
                    <a:pt x="825" y="64"/>
                  </a:lnTo>
                  <a:lnTo>
                    <a:pt x="823" y="81"/>
                  </a:lnTo>
                  <a:lnTo>
                    <a:pt x="821" y="100"/>
                  </a:lnTo>
                  <a:lnTo>
                    <a:pt x="818" y="115"/>
                  </a:lnTo>
                  <a:lnTo>
                    <a:pt x="813" y="128"/>
                  </a:lnTo>
                  <a:lnTo>
                    <a:pt x="801" y="141"/>
                  </a:lnTo>
                  <a:lnTo>
                    <a:pt x="785" y="153"/>
                  </a:lnTo>
                  <a:lnTo>
                    <a:pt x="766" y="161"/>
                  </a:lnTo>
                  <a:lnTo>
                    <a:pt x="758" y="161"/>
                  </a:lnTo>
                  <a:lnTo>
                    <a:pt x="753" y="161"/>
                  </a:lnTo>
                  <a:lnTo>
                    <a:pt x="745" y="161"/>
                  </a:lnTo>
                  <a:lnTo>
                    <a:pt x="725" y="153"/>
                  </a:lnTo>
                  <a:lnTo>
                    <a:pt x="708" y="141"/>
                  </a:lnTo>
                  <a:lnTo>
                    <a:pt x="698" y="128"/>
                  </a:lnTo>
                  <a:lnTo>
                    <a:pt x="693" y="115"/>
                  </a:lnTo>
                  <a:lnTo>
                    <a:pt x="690" y="100"/>
                  </a:lnTo>
                  <a:lnTo>
                    <a:pt x="687" y="81"/>
                  </a:lnTo>
                  <a:lnTo>
                    <a:pt x="686" y="64"/>
                  </a:lnTo>
                  <a:lnTo>
                    <a:pt x="686" y="51"/>
                  </a:lnTo>
                  <a:lnTo>
                    <a:pt x="690" y="35"/>
                  </a:lnTo>
                  <a:lnTo>
                    <a:pt x="698" y="22"/>
                  </a:lnTo>
                  <a:lnTo>
                    <a:pt x="710" y="12"/>
                  </a:lnTo>
                  <a:lnTo>
                    <a:pt x="723" y="5"/>
                  </a:lnTo>
                  <a:lnTo>
                    <a:pt x="738" y="1"/>
                  </a:lnTo>
                  <a:lnTo>
                    <a:pt x="75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33" name="TextBox 44132"/>
            <p:cNvSpPr txBox="1"/>
            <p:nvPr/>
          </p:nvSpPr>
          <p:spPr>
            <a:xfrm>
              <a:off x="5611593" y="1885760"/>
              <a:ext cx="2915438" cy="400110"/>
            </a:xfrm>
            <a:prstGeom prst="rect">
              <a:avLst/>
            </a:prstGeom>
            <a:solidFill>
              <a:schemeClr val="accent2"/>
            </a:solidFill>
          </p:spPr>
          <p:txBody>
            <a:bodyPr wrap="square" rtlCol="0">
              <a:spAutoFit/>
            </a:bodyPr>
            <a:lstStyle/>
            <a:p>
              <a:pPr algn="ctr"/>
              <a:r>
                <a:rPr lang="en-US" sz="2000" b="1" dirty="0" smtClean="0">
                  <a:solidFill>
                    <a:schemeClr val="bg1"/>
                  </a:solidFill>
                </a:rPr>
                <a:t>YOUR FAMILY</a:t>
              </a:r>
              <a:endParaRPr lang="en-US" sz="2000" b="1" dirty="0">
                <a:solidFill>
                  <a:schemeClr val="bg1"/>
                </a:solidFill>
              </a:endParaRPr>
            </a:p>
          </p:txBody>
        </p:sp>
      </p:grpSp>
      <p:sp>
        <p:nvSpPr>
          <p:cNvPr id="231" name="Rectangle 230"/>
          <p:cNvSpPr/>
          <p:nvPr/>
        </p:nvSpPr>
        <p:spPr>
          <a:xfrm>
            <a:off x="4855028" y="0"/>
            <a:ext cx="13959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xtBox 389"/>
          <p:cNvSpPr txBox="1"/>
          <p:nvPr/>
        </p:nvSpPr>
        <p:spPr>
          <a:xfrm>
            <a:off x="5620422" y="2523366"/>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Income</a:t>
            </a:r>
            <a:endParaRPr lang="en-US" sz="2000" dirty="0">
              <a:solidFill>
                <a:schemeClr val="bg1"/>
              </a:solidFill>
            </a:endParaRPr>
          </a:p>
        </p:txBody>
      </p:sp>
      <p:sp>
        <p:nvSpPr>
          <p:cNvPr id="391" name="TextBox 390"/>
          <p:cNvSpPr txBox="1"/>
          <p:nvPr/>
        </p:nvSpPr>
        <p:spPr>
          <a:xfrm>
            <a:off x="5620422" y="3160972"/>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Benefits</a:t>
            </a:r>
            <a:endParaRPr lang="en-US" sz="2000" dirty="0">
              <a:solidFill>
                <a:schemeClr val="bg1"/>
              </a:solidFill>
            </a:endParaRPr>
          </a:p>
        </p:txBody>
      </p:sp>
      <p:sp>
        <p:nvSpPr>
          <p:cNvPr id="392" name="TextBox 391"/>
          <p:cNvSpPr txBox="1"/>
          <p:nvPr/>
        </p:nvSpPr>
        <p:spPr>
          <a:xfrm>
            <a:off x="5620422" y="3798577"/>
            <a:ext cx="1935338" cy="400110"/>
          </a:xfrm>
          <a:prstGeom prst="rect">
            <a:avLst/>
          </a:prstGeom>
          <a:solidFill>
            <a:schemeClr val="accent1"/>
          </a:solidFill>
        </p:spPr>
        <p:txBody>
          <a:bodyPr wrap="none" rtlCol="0">
            <a:spAutoFit/>
          </a:bodyPr>
          <a:lstStyle/>
          <a:p>
            <a:pPr>
              <a:buClr>
                <a:schemeClr val="accent1"/>
              </a:buClr>
            </a:pPr>
            <a:r>
              <a:rPr lang="en-US" sz="2000" dirty="0" smtClean="0">
                <a:solidFill>
                  <a:schemeClr val="bg1"/>
                </a:solidFill>
              </a:rPr>
              <a:t>Business Value</a:t>
            </a:r>
            <a:endParaRPr lang="en-US" sz="2000" dirty="0">
              <a:solidFill>
                <a:schemeClr val="bg1"/>
              </a:solidFill>
            </a:endParaRPr>
          </a:p>
        </p:txBody>
      </p:sp>
      <p:grpSp>
        <p:nvGrpSpPr>
          <p:cNvPr id="26" name="Group 25"/>
          <p:cNvGrpSpPr/>
          <p:nvPr/>
        </p:nvGrpSpPr>
        <p:grpSpPr>
          <a:xfrm>
            <a:off x="734358" y="859568"/>
            <a:ext cx="3152451" cy="1213784"/>
            <a:chOff x="734358" y="5038376"/>
            <a:chExt cx="3152451" cy="1213784"/>
          </a:xfrm>
        </p:grpSpPr>
        <p:sp>
          <p:nvSpPr>
            <p:cNvPr id="27" name="Oval 26"/>
            <p:cNvSpPr/>
            <p:nvPr/>
          </p:nvSpPr>
          <p:spPr>
            <a:xfrm>
              <a:off x="734358" y="5038376"/>
              <a:ext cx="1213785" cy="12137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094139" y="5291323"/>
              <a:ext cx="1792670" cy="707886"/>
            </a:xfrm>
            <a:prstGeom prst="rect">
              <a:avLst/>
            </a:prstGeom>
            <a:noFill/>
          </p:spPr>
          <p:txBody>
            <a:bodyPr wrap="none" rtlCol="0" anchor="ctr">
              <a:spAutoFit/>
            </a:bodyPr>
            <a:lstStyle/>
            <a:p>
              <a:r>
                <a:rPr lang="en-US" sz="2000" dirty="0" smtClean="0">
                  <a:solidFill>
                    <a:schemeClr val="accent2"/>
                  </a:solidFill>
                </a:rPr>
                <a:t>OWNERS / </a:t>
              </a:r>
              <a:br>
                <a:rPr lang="en-US" sz="2000" dirty="0" smtClean="0">
                  <a:solidFill>
                    <a:schemeClr val="accent2"/>
                  </a:solidFill>
                </a:rPr>
              </a:br>
              <a:r>
                <a:rPr lang="en-US" sz="2000" dirty="0" smtClean="0">
                  <a:solidFill>
                    <a:schemeClr val="accent2"/>
                  </a:solidFill>
                </a:rPr>
                <a:t>KEY PEOPLE</a:t>
              </a:r>
              <a:endParaRPr lang="en-US" sz="2000" dirty="0">
                <a:solidFill>
                  <a:schemeClr val="accent2"/>
                </a:solidFill>
              </a:endParaRPr>
            </a:p>
          </p:txBody>
        </p:sp>
        <p:sp>
          <p:nvSpPr>
            <p:cNvPr id="29" name="Freeform 333"/>
            <p:cNvSpPr>
              <a:spLocks noEditPoints="1"/>
            </p:cNvSpPr>
            <p:nvPr/>
          </p:nvSpPr>
          <p:spPr bwMode="auto">
            <a:xfrm>
              <a:off x="1015622" y="5319129"/>
              <a:ext cx="651256" cy="652277"/>
            </a:xfrm>
            <a:custGeom>
              <a:avLst/>
              <a:gdLst>
                <a:gd name="T0" fmla="*/ 613 w 638"/>
                <a:gd name="T1" fmla="*/ 229 h 639"/>
                <a:gd name="T2" fmla="*/ 632 w 638"/>
                <a:gd name="T3" fmla="*/ 374 h 639"/>
                <a:gd name="T4" fmla="*/ 608 w 638"/>
                <a:gd name="T5" fmla="*/ 401 h 639"/>
                <a:gd name="T6" fmla="*/ 593 w 638"/>
                <a:gd name="T7" fmla="*/ 539 h 639"/>
                <a:gd name="T8" fmla="*/ 513 w 638"/>
                <a:gd name="T9" fmla="*/ 537 h 639"/>
                <a:gd name="T10" fmla="*/ 492 w 638"/>
                <a:gd name="T11" fmla="*/ 398 h 639"/>
                <a:gd name="T12" fmla="*/ 470 w 638"/>
                <a:gd name="T13" fmla="*/ 264 h 639"/>
                <a:gd name="T14" fmla="*/ 513 w 638"/>
                <a:gd name="T15" fmla="*/ 223 h 639"/>
                <a:gd name="T16" fmla="*/ 105 w 638"/>
                <a:gd name="T17" fmla="*/ 219 h 639"/>
                <a:gd name="T18" fmla="*/ 165 w 638"/>
                <a:gd name="T19" fmla="*/ 250 h 639"/>
                <a:gd name="T20" fmla="*/ 155 w 638"/>
                <a:gd name="T21" fmla="*/ 393 h 639"/>
                <a:gd name="T22" fmla="*/ 127 w 638"/>
                <a:gd name="T23" fmla="*/ 534 h 639"/>
                <a:gd name="T24" fmla="*/ 50 w 638"/>
                <a:gd name="T25" fmla="*/ 539 h 639"/>
                <a:gd name="T26" fmla="*/ 41 w 638"/>
                <a:gd name="T27" fmla="*/ 531 h 639"/>
                <a:gd name="T28" fmla="*/ 8 w 638"/>
                <a:gd name="T29" fmla="*/ 386 h 639"/>
                <a:gd name="T30" fmla="*/ 12 w 638"/>
                <a:gd name="T31" fmla="*/ 238 h 639"/>
                <a:gd name="T32" fmla="*/ 84 w 638"/>
                <a:gd name="T33" fmla="*/ 217 h 639"/>
                <a:gd name="T34" fmla="*/ 399 w 638"/>
                <a:gd name="T35" fmla="*/ 185 h 639"/>
                <a:gd name="T36" fmla="*/ 441 w 638"/>
                <a:gd name="T37" fmla="*/ 238 h 639"/>
                <a:gd name="T38" fmla="*/ 420 w 638"/>
                <a:gd name="T39" fmla="*/ 429 h 639"/>
                <a:gd name="T40" fmla="*/ 382 w 638"/>
                <a:gd name="T41" fmla="*/ 631 h 639"/>
                <a:gd name="T42" fmla="*/ 371 w 638"/>
                <a:gd name="T43" fmla="*/ 639 h 639"/>
                <a:gd name="T44" fmla="*/ 258 w 638"/>
                <a:gd name="T45" fmla="*/ 635 h 639"/>
                <a:gd name="T46" fmla="*/ 229 w 638"/>
                <a:gd name="T47" fmla="*/ 433 h 639"/>
                <a:gd name="T48" fmla="*/ 207 w 638"/>
                <a:gd name="T49" fmla="*/ 399 h 639"/>
                <a:gd name="T50" fmla="*/ 221 w 638"/>
                <a:gd name="T51" fmla="*/ 195 h 639"/>
                <a:gd name="T52" fmla="*/ 307 w 638"/>
                <a:gd name="T53" fmla="*/ 170 h 639"/>
                <a:gd name="T54" fmla="*/ 579 w 638"/>
                <a:gd name="T55" fmla="*/ 106 h 639"/>
                <a:gd name="T56" fmla="*/ 600 w 638"/>
                <a:gd name="T57" fmla="*/ 145 h 639"/>
                <a:gd name="T58" fmla="*/ 584 w 638"/>
                <a:gd name="T59" fmla="*/ 192 h 639"/>
                <a:gd name="T60" fmla="*/ 554 w 638"/>
                <a:gd name="T61" fmla="*/ 206 h 639"/>
                <a:gd name="T62" fmla="*/ 524 w 638"/>
                <a:gd name="T63" fmla="*/ 192 h 639"/>
                <a:gd name="T64" fmla="*/ 509 w 638"/>
                <a:gd name="T65" fmla="*/ 145 h 639"/>
                <a:gd name="T66" fmla="*/ 529 w 638"/>
                <a:gd name="T67" fmla="*/ 106 h 639"/>
                <a:gd name="T68" fmla="*/ 97 w 638"/>
                <a:gd name="T69" fmla="*/ 101 h 639"/>
                <a:gd name="T70" fmla="*/ 128 w 638"/>
                <a:gd name="T71" fmla="*/ 134 h 639"/>
                <a:gd name="T72" fmla="*/ 122 w 638"/>
                <a:gd name="T73" fmla="*/ 183 h 639"/>
                <a:gd name="T74" fmla="*/ 88 w 638"/>
                <a:gd name="T75" fmla="*/ 206 h 639"/>
                <a:gd name="T76" fmla="*/ 64 w 638"/>
                <a:gd name="T77" fmla="*/ 200 h 639"/>
                <a:gd name="T78" fmla="*/ 41 w 638"/>
                <a:gd name="T79" fmla="*/ 160 h 639"/>
                <a:gd name="T80" fmla="*/ 50 w 638"/>
                <a:gd name="T81" fmla="*/ 113 h 639"/>
                <a:gd name="T82" fmla="*/ 320 w 638"/>
                <a:gd name="T83" fmla="*/ 0 h 639"/>
                <a:gd name="T84" fmla="*/ 380 w 638"/>
                <a:gd name="T85" fmla="*/ 31 h 639"/>
                <a:gd name="T86" fmla="*/ 381 w 638"/>
                <a:gd name="T87" fmla="*/ 96 h 639"/>
                <a:gd name="T88" fmla="*/ 348 w 638"/>
                <a:gd name="T89" fmla="*/ 147 h 639"/>
                <a:gd name="T90" fmla="*/ 317 w 638"/>
                <a:gd name="T91" fmla="*/ 154 h 639"/>
                <a:gd name="T92" fmla="*/ 275 w 638"/>
                <a:gd name="T93" fmla="*/ 135 h 639"/>
                <a:gd name="T94" fmla="*/ 255 w 638"/>
                <a:gd name="T95" fmla="*/ 79 h 639"/>
                <a:gd name="T96" fmla="*/ 269 w 638"/>
                <a:gd name="T97" fmla="*/ 18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39">
                  <a:moveTo>
                    <a:pt x="554" y="217"/>
                  </a:moveTo>
                  <a:lnTo>
                    <a:pt x="575" y="219"/>
                  </a:lnTo>
                  <a:lnTo>
                    <a:pt x="596" y="223"/>
                  </a:lnTo>
                  <a:lnTo>
                    <a:pt x="613" y="229"/>
                  </a:lnTo>
                  <a:lnTo>
                    <a:pt x="626" y="238"/>
                  </a:lnTo>
                  <a:lnTo>
                    <a:pt x="635" y="250"/>
                  </a:lnTo>
                  <a:lnTo>
                    <a:pt x="638" y="264"/>
                  </a:lnTo>
                  <a:lnTo>
                    <a:pt x="632" y="374"/>
                  </a:lnTo>
                  <a:lnTo>
                    <a:pt x="630" y="386"/>
                  </a:lnTo>
                  <a:lnTo>
                    <a:pt x="625" y="393"/>
                  </a:lnTo>
                  <a:lnTo>
                    <a:pt x="617" y="398"/>
                  </a:lnTo>
                  <a:lnTo>
                    <a:pt x="608" y="401"/>
                  </a:lnTo>
                  <a:lnTo>
                    <a:pt x="598" y="531"/>
                  </a:lnTo>
                  <a:lnTo>
                    <a:pt x="597" y="534"/>
                  </a:lnTo>
                  <a:lnTo>
                    <a:pt x="596" y="537"/>
                  </a:lnTo>
                  <a:lnTo>
                    <a:pt x="593" y="539"/>
                  </a:lnTo>
                  <a:lnTo>
                    <a:pt x="589" y="539"/>
                  </a:lnTo>
                  <a:lnTo>
                    <a:pt x="520" y="539"/>
                  </a:lnTo>
                  <a:lnTo>
                    <a:pt x="516" y="539"/>
                  </a:lnTo>
                  <a:lnTo>
                    <a:pt x="513" y="537"/>
                  </a:lnTo>
                  <a:lnTo>
                    <a:pt x="511" y="534"/>
                  </a:lnTo>
                  <a:lnTo>
                    <a:pt x="511" y="531"/>
                  </a:lnTo>
                  <a:lnTo>
                    <a:pt x="502" y="401"/>
                  </a:lnTo>
                  <a:lnTo>
                    <a:pt x="492" y="398"/>
                  </a:lnTo>
                  <a:lnTo>
                    <a:pt x="483" y="393"/>
                  </a:lnTo>
                  <a:lnTo>
                    <a:pt x="478" y="386"/>
                  </a:lnTo>
                  <a:lnTo>
                    <a:pt x="477" y="374"/>
                  </a:lnTo>
                  <a:lnTo>
                    <a:pt x="470" y="264"/>
                  </a:lnTo>
                  <a:lnTo>
                    <a:pt x="473" y="250"/>
                  </a:lnTo>
                  <a:lnTo>
                    <a:pt x="482" y="238"/>
                  </a:lnTo>
                  <a:lnTo>
                    <a:pt x="496" y="229"/>
                  </a:lnTo>
                  <a:lnTo>
                    <a:pt x="513" y="223"/>
                  </a:lnTo>
                  <a:lnTo>
                    <a:pt x="533" y="219"/>
                  </a:lnTo>
                  <a:lnTo>
                    <a:pt x="554" y="217"/>
                  </a:lnTo>
                  <a:close/>
                  <a:moveTo>
                    <a:pt x="84" y="217"/>
                  </a:moveTo>
                  <a:lnTo>
                    <a:pt x="105" y="219"/>
                  </a:lnTo>
                  <a:lnTo>
                    <a:pt x="126" y="223"/>
                  </a:lnTo>
                  <a:lnTo>
                    <a:pt x="143" y="229"/>
                  </a:lnTo>
                  <a:lnTo>
                    <a:pt x="156" y="238"/>
                  </a:lnTo>
                  <a:lnTo>
                    <a:pt x="165" y="250"/>
                  </a:lnTo>
                  <a:lnTo>
                    <a:pt x="168" y="264"/>
                  </a:lnTo>
                  <a:lnTo>
                    <a:pt x="163" y="374"/>
                  </a:lnTo>
                  <a:lnTo>
                    <a:pt x="160" y="386"/>
                  </a:lnTo>
                  <a:lnTo>
                    <a:pt x="155" y="393"/>
                  </a:lnTo>
                  <a:lnTo>
                    <a:pt x="147" y="398"/>
                  </a:lnTo>
                  <a:lnTo>
                    <a:pt x="138" y="401"/>
                  </a:lnTo>
                  <a:lnTo>
                    <a:pt x="128" y="531"/>
                  </a:lnTo>
                  <a:lnTo>
                    <a:pt x="127" y="534"/>
                  </a:lnTo>
                  <a:lnTo>
                    <a:pt x="126" y="537"/>
                  </a:lnTo>
                  <a:lnTo>
                    <a:pt x="123" y="539"/>
                  </a:lnTo>
                  <a:lnTo>
                    <a:pt x="119" y="539"/>
                  </a:lnTo>
                  <a:lnTo>
                    <a:pt x="50" y="539"/>
                  </a:lnTo>
                  <a:lnTo>
                    <a:pt x="46" y="539"/>
                  </a:lnTo>
                  <a:lnTo>
                    <a:pt x="43" y="537"/>
                  </a:lnTo>
                  <a:lnTo>
                    <a:pt x="41" y="534"/>
                  </a:lnTo>
                  <a:lnTo>
                    <a:pt x="41" y="531"/>
                  </a:lnTo>
                  <a:lnTo>
                    <a:pt x="32" y="401"/>
                  </a:lnTo>
                  <a:lnTo>
                    <a:pt x="22" y="398"/>
                  </a:lnTo>
                  <a:lnTo>
                    <a:pt x="13" y="393"/>
                  </a:lnTo>
                  <a:lnTo>
                    <a:pt x="8" y="386"/>
                  </a:lnTo>
                  <a:lnTo>
                    <a:pt x="7" y="374"/>
                  </a:lnTo>
                  <a:lnTo>
                    <a:pt x="0" y="264"/>
                  </a:lnTo>
                  <a:lnTo>
                    <a:pt x="3" y="250"/>
                  </a:lnTo>
                  <a:lnTo>
                    <a:pt x="12" y="238"/>
                  </a:lnTo>
                  <a:lnTo>
                    <a:pt x="26" y="229"/>
                  </a:lnTo>
                  <a:lnTo>
                    <a:pt x="43" y="223"/>
                  </a:lnTo>
                  <a:lnTo>
                    <a:pt x="63" y="219"/>
                  </a:lnTo>
                  <a:lnTo>
                    <a:pt x="84" y="217"/>
                  </a:lnTo>
                  <a:close/>
                  <a:moveTo>
                    <a:pt x="331" y="170"/>
                  </a:moveTo>
                  <a:lnTo>
                    <a:pt x="356" y="173"/>
                  </a:lnTo>
                  <a:lnTo>
                    <a:pt x="379" y="178"/>
                  </a:lnTo>
                  <a:lnTo>
                    <a:pt x="399" y="185"/>
                  </a:lnTo>
                  <a:lnTo>
                    <a:pt x="416" y="195"/>
                  </a:lnTo>
                  <a:lnTo>
                    <a:pt x="431" y="207"/>
                  </a:lnTo>
                  <a:lnTo>
                    <a:pt x="439" y="221"/>
                  </a:lnTo>
                  <a:lnTo>
                    <a:pt x="441" y="238"/>
                  </a:lnTo>
                  <a:lnTo>
                    <a:pt x="432" y="399"/>
                  </a:lnTo>
                  <a:lnTo>
                    <a:pt x="431" y="412"/>
                  </a:lnTo>
                  <a:lnTo>
                    <a:pt x="427" y="422"/>
                  </a:lnTo>
                  <a:lnTo>
                    <a:pt x="420" y="429"/>
                  </a:lnTo>
                  <a:lnTo>
                    <a:pt x="410" y="433"/>
                  </a:lnTo>
                  <a:lnTo>
                    <a:pt x="397" y="437"/>
                  </a:lnTo>
                  <a:lnTo>
                    <a:pt x="384" y="627"/>
                  </a:lnTo>
                  <a:lnTo>
                    <a:pt x="382" y="631"/>
                  </a:lnTo>
                  <a:lnTo>
                    <a:pt x="380" y="635"/>
                  </a:lnTo>
                  <a:lnTo>
                    <a:pt x="377" y="638"/>
                  </a:lnTo>
                  <a:lnTo>
                    <a:pt x="375" y="639"/>
                  </a:lnTo>
                  <a:lnTo>
                    <a:pt x="371" y="639"/>
                  </a:lnTo>
                  <a:lnTo>
                    <a:pt x="269" y="639"/>
                  </a:lnTo>
                  <a:lnTo>
                    <a:pt x="265" y="639"/>
                  </a:lnTo>
                  <a:lnTo>
                    <a:pt x="261" y="638"/>
                  </a:lnTo>
                  <a:lnTo>
                    <a:pt x="258" y="635"/>
                  </a:lnTo>
                  <a:lnTo>
                    <a:pt x="257" y="631"/>
                  </a:lnTo>
                  <a:lnTo>
                    <a:pt x="255" y="627"/>
                  </a:lnTo>
                  <a:lnTo>
                    <a:pt x="242" y="437"/>
                  </a:lnTo>
                  <a:lnTo>
                    <a:pt x="229" y="433"/>
                  </a:lnTo>
                  <a:lnTo>
                    <a:pt x="219" y="429"/>
                  </a:lnTo>
                  <a:lnTo>
                    <a:pt x="212" y="422"/>
                  </a:lnTo>
                  <a:lnTo>
                    <a:pt x="208" y="412"/>
                  </a:lnTo>
                  <a:lnTo>
                    <a:pt x="207" y="399"/>
                  </a:lnTo>
                  <a:lnTo>
                    <a:pt x="198" y="238"/>
                  </a:lnTo>
                  <a:lnTo>
                    <a:pt x="200" y="221"/>
                  </a:lnTo>
                  <a:lnTo>
                    <a:pt x="208" y="207"/>
                  </a:lnTo>
                  <a:lnTo>
                    <a:pt x="221" y="195"/>
                  </a:lnTo>
                  <a:lnTo>
                    <a:pt x="238" y="185"/>
                  </a:lnTo>
                  <a:lnTo>
                    <a:pt x="259" y="178"/>
                  </a:lnTo>
                  <a:lnTo>
                    <a:pt x="283" y="173"/>
                  </a:lnTo>
                  <a:lnTo>
                    <a:pt x="307" y="170"/>
                  </a:lnTo>
                  <a:lnTo>
                    <a:pt x="331" y="170"/>
                  </a:lnTo>
                  <a:close/>
                  <a:moveTo>
                    <a:pt x="554" y="99"/>
                  </a:moveTo>
                  <a:lnTo>
                    <a:pt x="567" y="101"/>
                  </a:lnTo>
                  <a:lnTo>
                    <a:pt x="579" y="106"/>
                  </a:lnTo>
                  <a:lnTo>
                    <a:pt x="589" y="113"/>
                  </a:lnTo>
                  <a:lnTo>
                    <a:pt x="596" y="122"/>
                  </a:lnTo>
                  <a:lnTo>
                    <a:pt x="598" y="134"/>
                  </a:lnTo>
                  <a:lnTo>
                    <a:pt x="600" y="145"/>
                  </a:lnTo>
                  <a:lnTo>
                    <a:pt x="598" y="160"/>
                  </a:lnTo>
                  <a:lnTo>
                    <a:pt x="596" y="173"/>
                  </a:lnTo>
                  <a:lnTo>
                    <a:pt x="592" y="183"/>
                  </a:lnTo>
                  <a:lnTo>
                    <a:pt x="584" y="192"/>
                  </a:lnTo>
                  <a:lnTo>
                    <a:pt x="574" y="200"/>
                  </a:lnTo>
                  <a:lnTo>
                    <a:pt x="562" y="206"/>
                  </a:lnTo>
                  <a:lnTo>
                    <a:pt x="558" y="206"/>
                  </a:lnTo>
                  <a:lnTo>
                    <a:pt x="554" y="206"/>
                  </a:lnTo>
                  <a:lnTo>
                    <a:pt x="551" y="206"/>
                  </a:lnTo>
                  <a:lnTo>
                    <a:pt x="547" y="206"/>
                  </a:lnTo>
                  <a:lnTo>
                    <a:pt x="534" y="200"/>
                  </a:lnTo>
                  <a:lnTo>
                    <a:pt x="524" y="192"/>
                  </a:lnTo>
                  <a:lnTo>
                    <a:pt x="517" y="183"/>
                  </a:lnTo>
                  <a:lnTo>
                    <a:pt x="513" y="173"/>
                  </a:lnTo>
                  <a:lnTo>
                    <a:pt x="511" y="160"/>
                  </a:lnTo>
                  <a:lnTo>
                    <a:pt x="509" y="145"/>
                  </a:lnTo>
                  <a:lnTo>
                    <a:pt x="509" y="134"/>
                  </a:lnTo>
                  <a:lnTo>
                    <a:pt x="513" y="122"/>
                  </a:lnTo>
                  <a:lnTo>
                    <a:pt x="520" y="113"/>
                  </a:lnTo>
                  <a:lnTo>
                    <a:pt x="529" y="106"/>
                  </a:lnTo>
                  <a:lnTo>
                    <a:pt x="541" y="101"/>
                  </a:lnTo>
                  <a:lnTo>
                    <a:pt x="554" y="99"/>
                  </a:lnTo>
                  <a:close/>
                  <a:moveTo>
                    <a:pt x="84" y="99"/>
                  </a:moveTo>
                  <a:lnTo>
                    <a:pt x="97" y="101"/>
                  </a:lnTo>
                  <a:lnTo>
                    <a:pt x="109" y="106"/>
                  </a:lnTo>
                  <a:lnTo>
                    <a:pt x="119" y="113"/>
                  </a:lnTo>
                  <a:lnTo>
                    <a:pt x="126" y="122"/>
                  </a:lnTo>
                  <a:lnTo>
                    <a:pt x="128" y="134"/>
                  </a:lnTo>
                  <a:lnTo>
                    <a:pt x="128" y="145"/>
                  </a:lnTo>
                  <a:lnTo>
                    <a:pt x="128" y="160"/>
                  </a:lnTo>
                  <a:lnTo>
                    <a:pt x="126" y="173"/>
                  </a:lnTo>
                  <a:lnTo>
                    <a:pt x="122" y="183"/>
                  </a:lnTo>
                  <a:lnTo>
                    <a:pt x="114" y="192"/>
                  </a:lnTo>
                  <a:lnTo>
                    <a:pt x="104" y="200"/>
                  </a:lnTo>
                  <a:lnTo>
                    <a:pt x="92" y="206"/>
                  </a:lnTo>
                  <a:lnTo>
                    <a:pt x="88" y="206"/>
                  </a:lnTo>
                  <a:lnTo>
                    <a:pt x="84" y="206"/>
                  </a:lnTo>
                  <a:lnTo>
                    <a:pt x="81" y="206"/>
                  </a:lnTo>
                  <a:lnTo>
                    <a:pt x="77" y="206"/>
                  </a:lnTo>
                  <a:lnTo>
                    <a:pt x="64" y="200"/>
                  </a:lnTo>
                  <a:lnTo>
                    <a:pt x="54" y="192"/>
                  </a:lnTo>
                  <a:lnTo>
                    <a:pt x="47" y="183"/>
                  </a:lnTo>
                  <a:lnTo>
                    <a:pt x="43" y="173"/>
                  </a:lnTo>
                  <a:lnTo>
                    <a:pt x="41" y="160"/>
                  </a:lnTo>
                  <a:lnTo>
                    <a:pt x="39" y="145"/>
                  </a:lnTo>
                  <a:lnTo>
                    <a:pt x="39" y="134"/>
                  </a:lnTo>
                  <a:lnTo>
                    <a:pt x="43" y="122"/>
                  </a:lnTo>
                  <a:lnTo>
                    <a:pt x="50" y="113"/>
                  </a:lnTo>
                  <a:lnTo>
                    <a:pt x="59" y="106"/>
                  </a:lnTo>
                  <a:lnTo>
                    <a:pt x="71" y="101"/>
                  </a:lnTo>
                  <a:lnTo>
                    <a:pt x="84" y="99"/>
                  </a:lnTo>
                  <a:close/>
                  <a:moveTo>
                    <a:pt x="320" y="0"/>
                  </a:moveTo>
                  <a:lnTo>
                    <a:pt x="338" y="3"/>
                  </a:lnTo>
                  <a:lnTo>
                    <a:pt x="355" y="8"/>
                  </a:lnTo>
                  <a:lnTo>
                    <a:pt x="369" y="18"/>
                  </a:lnTo>
                  <a:lnTo>
                    <a:pt x="380" y="31"/>
                  </a:lnTo>
                  <a:lnTo>
                    <a:pt x="384" y="50"/>
                  </a:lnTo>
                  <a:lnTo>
                    <a:pt x="385" y="62"/>
                  </a:lnTo>
                  <a:lnTo>
                    <a:pt x="384" y="79"/>
                  </a:lnTo>
                  <a:lnTo>
                    <a:pt x="381" y="96"/>
                  </a:lnTo>
                  <a:lnTo>
                    <a:pt x="379" y="110"/>
                  </a:lnTo>
                  <a:lnTo>
                    <a:pt x="373" y="122"/>
                  </a:lnTo>
                  <a:lnTo>
                    <a:pt x="363" y="135"/>
                  </a:lnTo>
                  <a:lnTo>
                    <a:pt x="348" y="147"/>
                  </a:lnTo>
                  <a:lnTo>
                    <a:pt x="330" y="153"/>
                  </a:lnTo>
                  <a:lnTo>
                    <a:pt x="325" y="153"/>
                  </a:lnTo>
                  <a:lnTo>
                    <a:pt x="321" y="154"/>
                  </a:lnTo>
                  <a:lnTo>
                    <a:pt x="317" y="154"/>
                  </a:lnTo>
                  <a:lnTo>
                    <a:pt x="313" y="153"/>
                  </a:lnTo>
                  <a:lnTo>
                    <a:pt x="309" y="153"/>
                  </a:lnTo>
                  <a:lnTo>
                    <a:pt x="291" y="147"/>
                  </a:lnTo>
                  <a:lnTo>
                    <a:pt x="275" y="135"/>
                  </a:lnTo>
                  <a:lnTo>
                    <a:pt x="265" y="122"/>
                  </a:lnTo>
                  <a:lnTo>
                    <a:pt x="261" y="110"/>
                  </a:lnTo>
                  <a:lnTo>
                    <a:pt x="257" y="96"/>
                  </a:lnTo>
                  <a:lnTo>
                    <a:pt x="255" y="79"/>
                  </a:lnTo>
                  <a:lnTo>
                    <a:pt x="254" y="62"/>
                  </a:lnTo>
                  <a:lnTo>
                    <a:pt x="254" y="50"/>
                  </a:lnTo>
                  <a:lnTo>
                    <a:pt x="259" y="31"/>
                  </a:lnTo>
                  <a:lnTo>
                    <a:pt x="269" y="18"/>
                  </a:lnTo>
                  <a:lnTo>
                    <a:pt x="283" y="8"/>
                  </a:lnTo>
                  <a:lnTo>
                    <a:pt x="300" y="3"/>
                  </a:lnTo>
                  <a:lnTo>
                    <a:pt x="32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770933" y="3404980"/>
            <a:ext cx="2844484" cy="1213784"/>
            <a:chOff x="734357" y="3551284"/>
            <a:chExt cx="2844484" cy="1213784"/>
          </a:xfrm>
        </p:grpSpPr>
        <p:sp>
          <p:nvSpPr>
            <p:cNvPr id="31" name="Oval 30"/>
            <p:cNvSpPr/>
            <p:nvPr/>
          </p:nvSpPr>
          <p:spPr>
            <a:xfrm>
              <a:off x="734357" y="3551284"/>
              <a:ext cx="1213785" cy="12137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094139" y="3804233"/>
              <a:ext cx="1484702" cy="707886"/>
            </a:xfrm>
            <a:prstGeom prst="rect">
              <a:avLst/>
            </a:prstGeom>
            <a:noFill/>
          </p:spPr>
          <p:txBody>
            <a:bodyPr wrap="none" rtlCol="0" anchor="ctr">
              <a:spAutoFit/>
            </a:bodyPr>
            <a:lstStyle/>
            <a:p>
              <a:r>
                <a:rPr lang="en-US" sz="2000" dirty="0" smtClean="0">
                  <a:solidFill>
                    <a:schemeClr val="accent2"/>
                  </a:solidFill>
                </a:rPr>
                <a:t>BUSINESS</a:t>
              </a:r>
              <a:br>
                <a:rPr lang="en-US" sz="2000" dirty="0" smtClean="0">
                  <a:solidFill>
                    <a:schemeClr val="accent2"/>
                  </a:solidFill>
                </a:rPr>
              </a:br>
              <a:r>
                <a:rPr lang="en-US" sz="2000" dirty="0" smtClean="0">
                  <a:solidFill>
                    <a:schemeClr val="accent2"/>
                  </a:solidFill>
                </a:rPr>
                <a:t>COSTS</a:t>
              </a:r>
              <a:endParaRPr lang="en-US" sz="2000" dirty="0">
                <a:solidFill>
                  <a:schemeClr val="accent2"/>
                </a:solidFill>
              </a:endParaRPr>
            </a:p>
          </p:txBody>
        </p:sp>
        <p:sp>
          <p:nvSpPr>
            <p:cNvPr id="33" name="Freeform 222"/>
            <p:cNvSpPr>
              <a:spLocks noEditPoints="1"/>
            </p:cNvSpPr>
            <p:nvPr/>
          </p:nvSpPr>
          <p:spPr bwMode="auto">
            <a:xfrm>
              <a:off x="1121664" y="3853764"/>
              <a:ext cx="439172" cy="608824"/>
            </a:xfrm>
            <a:custGeom>
              <a:avLst/>
              <a:gdLst>
                <a:gd name="T0" fmla="*/ 20 w 365"/>
                <a:gd name="T1" fmla="*/ 3 h 506"/>
                <a:gd name="T2" fmla="*/ 0 w 365"/>
                <a:gd name="T3" fmla="*/ 32 h 506"/>
                <a:gd name="T4" fmla="*/ 9 w 365"/>
                <a:gd name="T5" fmla="*/ 496 h 506"/>
                <a:gd name="T6" fmla="*/ 335 w 365"/>
                <a:gd name="T7" fmla="*/ 506 h 506"/>
                <a:gd name="T8" fmla="*/ 363 w 365"/>
                <a:gd name="T9" fmla="*/ 487 h 506"/>
                <a:gd name="T10" fmla="*/ 363 w 365"/>
                <a:gd name="T11" fmla="*/ 20 h 506"/>
                <a:gd name="T12" fmla="*/ 335 w 365"/>
                <a:gd name="T13" fmla="*/ 0 h 506"/>
                <a:gd name="T14" fmla="*/ 60 w 365"/>
                <a:gd name="T15" fmla="*/ 452 h 506"/>
                <a:gd name="T16" fmla="*/ 54 w 365"/>
                <a:gd name="T17" fmla="*/ 419 h 506"/>
                <a:gd name="T18" fmla="*/ 81 w 365"/>
                <a:gd name="T19" fmla="*/ 401 h 506"/>
                <a:gd name="T20" fmla="*/ 109 w 365"/>
                <a:gd name="T21" fmla="*/ 419 h 506"/>
                <a:gd name="T22" fmla="*/ 102 w 365"/>
                <a:gd name="T23" fmla="*/ 452 h 506"/>
                <a:gd name="T24" fmla="*/ 81 w 365"/>
                <a:gd name="T25" fmla="*/ 359 h 506"/>
                <a:gd name="T26" fmla="*/ 54 w 365"/>
                <a:gd name="T27" fmla="*/ 341 h 506"/>
                <a:gd name="T28" fmla="*/ 60 w 365"/>
                <a:gd name="T29" fmla="*/ 308 h 506"/>
                <a:gd name="T30" fmla="*/ 93 w 365"/>
                <a:gd name="T31" fmla="*/ 301 h 506"/>
                <a:gd name="T32" fmla="*/ 111 w 365"/>
                <a:gd name="T33" fmla="*/ 329 h 506"/>
                <a:gd name="T34" fmla="*/ 93 w 365"/>
                <a:gd name="T35" fmla="*/ 356 h 506"/>
                <a:gd name="T36" fmla="*/ 69 w 365"/>
                <a:gd name="T37" fmla="*/ 254 h 506"/>
                <a:gd name="T38" fmla="*/ 52 w 365"/>
                <a:gd name="T39" fmla="*/ 228 h 506"/>
                <a:gd name="T40" fmla="*/ 69 w 365"/>
                <a:gd name="T41" fmla="*/ 201 h 506"/>
                <a:gd name="T42" fmla="*/ 102 w 365"/>
                <a:gd name="T43" fmla="*/ 206 h 506"/>
                <a:gd name="T44" fmla="*/ 109 w 365"/>
                <a:gd name="T45" fmla="*/ 239 h 506"/>
                <a:gd name="T46" fmla="*/ 81 w 365"/>
                <a:gd name="T47" fmla="*/ 257 h 506"/>
                <a:gd name="T48" fmla="*/ 162 w 365"/>
                <a:gd name="T49" fmla="*/ 452 h 506"/>
                <a:gd name="T50" fmla="*/ 156 w 365"/>
                <a:gd name="T51" fmla="*/ 419 h 506"/>
                <a:gd name="T52" fmla="*/ 183 w 365"/>
                <a:gd name="T53" fmla="*/ 401 h 506"/>
                <a:gd name="T54" fmla="*/ 211 w 365"/>
                <a:gd name="T55" fmla="*/ 419 h 506"/>
                <a:gd name="T56" fmla="*/ 204 w 365"/>
                <a:gd name="T57" fmla="*/ 452 h 506"/>
                <a:gd name="T58" fmla="*/ 183 w 365"/>
                <a:gd name="T59" fmla="*/ 359 h 506"/>
                <a:gd name="T60" fmla="*/ 156 w 365"/>
                <a:gd name="T61" fmla="*/ 341 h 506"/>
                <a:gd name="T62" fmla="*/ 162 w 365"/>
                <a:gd name="T63" fmla="*/ 308 h 506"/>
                <a:gd name="T64" fmla="*/ 195 w 365"/>
                <a:gd name="T65" fmla="*/ 301 h 506"/>
                <a:gd name="T66" fmla="*/ 213 w 365"/>
                <a:gd name="T67" fmla="*/ 329 h 506"/>
                <a:gd name="T68" fmla="*/ 195 w 365"/>
                <a:gd name="T69" fmla="*/ 356 h 506"/>
                <a:gd name="T70" fmla="*/ 172 w 365"/>
                <a:gd name="T71" fmla="*/ 254 h 506"/>
                <a:gd name="T72" fmla="*/ 153 w 365"/>
                <a:gd name="T73" fmla="*/ 228 h 506"/>
                <a:gd name="T74" fmla="*/ 172 w 365"/>
                <a:gd name="T75" fmla="*/ 201 h 506"/>
                <a:gd name="T76" fmla="*/ 204 w 365"/>
                <a:gd name="T77" fmla="*/ 206 h 506"/>
                <a:gd name="T78" fmla="*/ 211 w 365"/>
                <a:gd name="T79" fmla="*/ 239 h 506"/>
                <a:gd name="T80" fmla="*/ 183 w 365"/>
                <a:gd name="T81" fmla="*/ 257 h 506"/>
                <a:gd name="T82" fmla="*/ 263 w 365"/>
                <a:gd name="T83" fmla="*/ 452 h 506"/>
                <a:gd name="T84" fmla="*/ 257 w 365"/>
                <a:gd name="T85" fmla="*/ 419 h 506"/>
                <a:gd name="T86" fmla="*/ 284 w 365"/>
                <a:gd name="T87" fmla="*/ 401 h 506"/>
                <a:gd name="T88" fmla="*/ 312 w 365"/>
                <a:gd name="T89" fmla="*/ 419 h 506"/>
                <a:gd name="T90" fmla="*/ 305 w 365"/>
                <a:gd name="T91" fmla="*/ 452 h 506"/>
                <a:gd name="T92" fmla="*/ 284 w 365"/>
                <a:gd name="T93" fmla="*/ 359 h 506"/>
                <a:gd name="T94" fmla="*/ 257 w 365"/>
                <a:gd name="T95" fmla="*/ 341 h 506"/>
                <a:gd name="T96" fmla="*/ 263 w 365"/>
                <a:gd name="T97" fmla="*/ 308 h 506"/>
                <a:gd name="T98" fmla="*/ 296 w 365"/>
                <a:gd name="T99" fmla="*/ 301 h 506"/>
                <a:gd name="T100" fmla="*/ 314 w 365"/>
                <a:gd name="T101" fmla="*/ 329 h 506"/>
                <a:gd name="T102" fmla="*/ 296 w 365"/>
                <a:gd name="T103" fmla="*/ 356 h 506"/>
                <a:gd name="T104" fmla="*/ 272 w 365"/>
                <a:gd name="T105" fmla="*/ 254 h 506"/>
                <a:gd name="T106" fmla="*/ 255 w 365"/>
                <a:gd name="T107" fmla="*/ 228 h 506"/>
                <a:gd name="T108" fmla="*/ 272 w 365"/>
                <a:gd name="T109" fmla="*/ 201 h 506"/>
                <a:gd name="T110" fmla="*/ 305 w 365"/>
                <a:gd name="T111" fmla="*/ 206 h 506"/>
                <a:gd name="T112" fmla="*/ 312 w 365"/>
                <a:gd name="T113" fmla="*/ 239 h 506"/>
                <a:gd name="T114" fmla="*/ 284 w 365"/>
                <a:gd name="T115" fmla="*/ 257 h 506"/>
                <a:gd name="T116" fmla="*/ 323 w 365"/>
                <a:gd name="T117" fmla="*/ 146 h 506"/>
                <a:gd name="T118" fmla="*/ 43 w 365"/>
                <a:gd name="T119" fmla="*/ 146 h 506"/>
                <a:gd name="T120" fmla="*/ 41 w 365"/>
                <a:gd name="T121" fmla="*/ 53 h 506"/>
                <a:gd name="T122" fmla="*/ 46 w 365"/>
                <a:gd name="T123" fmla="*/ 47 h 506"/>
                <a:gd name="T124" fmla="*/ 325 w 365"/>
                <a:gd name="T125" fmla="*/ 5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506">
                  <a:moveTo>
                    <a:pt x="335" y="0"/>
                  </a:moveTo>
                  <a:lnTo>
                    <a:pt x="32" y="0"/>
                  </a:lnTo>
                  <a:lnTo>
                    <a:pt x="20" y="3"/>
                  </a:lnTo>
                  <a:lnTo>
                    <a:pt x="9" y="10"/>
                  </a:lnTo>
                  <a:lnTo>
                    <a:pt x="3" y="20"/>
                  </a:lnTo>
                  <a:lnTo>
                    <a:pt x="0" y="32"/>
                  </a:lnTo>
                  <a:lnTo>
                    <a:pt x="0" y="476"/>
                  </a:lnTo>
                  <a:lnTo>
                    <a:pt x="3" y="487"/>
                  </a:lnTo>
                  <a:lnTo>
                    <a:pt x="9" y="496"/>
                  </a:lnTo>
                  <a:lnTo>
                    <a:pt x="20" y="503"/>
                  </a:lnTo>
                  <a:lnTo>
                    <a:pt x="32" y="506"/>
                  </a:lnTo>
                  <a:lnTo>
                    <a:pt x="335" y="506"/>
                  </a:lnTo>
                  <a:lnTo>
                    <a:pt x="347" y="503"/>
                  </a:lnTo>
                  <a:lnTo>
                    <a:pt x="356" y="496"/>
                  </a:lnTo>
                  <a:lnTo>
                    <a:pt x="363" y="487"/>
                  </a:lnTo>
                  <a:lnTo>
                    <a:pt x="365" y="476"/>
                  </a:lnTo>
                  <a:lnTo>
                    <a:pt x="365" y="32"/>
                  </a:lnTo>
                  <a:lnTo>
                    <a:pt x="363" y="20"/>
                  </a:lnTo>
                  <a:lnTo>
                    <a:pt x="356" y="10"/>
                  </a:lnTo>
                  <a:lnTo>
                    <a:pt x="347" y="3"/>
                  </a:lnTo>
                  <a:lnTo>
                    <a:pt x="335" y="0"/>
                  </a:lnTo>
                  <a:close/>
                  <a:moveTo>
                    <a:pt x="81" y="460"/>
                  </a:moveTo>
                  <a:lnTo>
                    <a:pt x="69" y="457"/>
                  </a:lnTo>
                  <a:lnTo>
                    <a:pt x="60" y="452"/>
                  </a:lnTo>
                  <a:lnTo>
                    <a:pt x="54" y="442"/>
                  </a:lnTo>
                  <a:lnTo>
                    <a:pt x="52" y="431"/>
                  </a:lnTo>
                  <a:lnTo>
                    <a:pt x="54" y="419"/>
                  </a:lnTo>
                  <a:lnTo>
                    <a:pt x="60" y="409"/>
                  </a:lnTo>
                  <a:lnTo>
                    <a:pt x="69" y="404"/>
                  </a:lnTo>
                  <a:lnTo>
                    <a:pt x="81" y="401"/>
                  </a:lnTo>
                  <a:lnTo>
                    <a:pt x="93" y="404"/>
                  </a:lnTo>
                  <a:lnTo>
                    <a:pt x="102" y="409"/>
                  </a:lnTo>
                  <a:lnTo>
                    <a:pt x="109" y="419"/>
                  </a:lnTo>
                  <a:lnTo>
                    <a:pt x="111" y="431"/>
                  </a:lnTo>
                  <a:lnTo>
                    <a:pt x="109" y="442"/>
                  </a:lnTo>
                  <a:lnTo>
                    <a:pt x="102" y="452"/>
                  </a:lnTo>
                  <a:lnTo>
                    <a:pt x="93" y="457"/>
                  </a:lnTo>
                  <a:lnTo>
                    <a:pt x="81" y="460"/>
                  </a:lnTo>
                  <a:close/>
                  <a:moveTo>
                    <a:pt x="81" y="359"/>
                  </a:moveTo>
                  <a:lnTo>
                    <a:pt x="69" y="356"/>
                  </a:lnTo>
                  <a:lnTo>
                    <a:pt x="60" y="350"/>
                  </a:lnTo>
                  <a:lnTo>
                    <a:pt x="54" y="341"/>
                  </a:lnTo>
                  <a:lnTo>
                    <a:pt x="52" y="329"/>
                  </a:lnTo>
                  <a:lnTo>
                    <a:pt x="54" y="317"/>
                  </a:lnTo>
                  <a:lnTo>
                    <a:pt x="60" y="308"/>
                  </a:lnTo>
                  <a:lnTo>
                    <a:pt x="69" y="301"/>
                  </a:lnTo>
                  <a:lnTo>
                    <a:pt x="81" y="299"/>
                  </a:lnTo>
                  <a:lnTo>
                    <a:pt x="93" y="301"/>
                  </a:lnTo>
                  <a:lnTo>
                    <a:pt x="102" y="308"/>
                  </a:lnTo>
                  <a:lnTo>
                    <a:pt x="109" y="317"/>
                  </a:lnTo>
                  <a:lnTo>
                    <a:pt x="111" y="329"/>
                  </a:lnTo>
                  <a:lnTo>
                    <a:pt x="109" y="341"/>
                  </a:lnTo>
                  <a:lnTo>
                    <a:pt x="102" y="350"/>
                  </a:lnTo>
                  <a:lnTo>
                    <a:pt x="93" y="356"/>
                  </a:lnTo>
                  <a:lnTo>
                    <a:pt x="81" y="359"/>
                  </a:lnTo>
                  <a:close/>
                  <a:moveTo>
                    <a:pt x="81" y="257"/>
                  </a:moveTo>
                  <a:lnTo>
                    <a:pt x="69" y="254"/>
                  </a:lnTo>
                  <a:lnTo>
                    <a:pt x="60" y="249"/>
                  </a:lnTo>
                  <a:lnTo>
                    <a:pt x="54" y="239"/>
                  </a:lnTo>
                  <a:lnTo>
                    <a:pt x="52" y="228"/>
                  </a:lnTo>
                  <a:lnTo>
                    <a:pt x="54" y="216"/>
                  </a:lnTo>
                  <a:lnTo>
                    <a:pt x="60" y="206"/>
                  </a:lnTo>
                  <a:lnTo>
                    <a:pt x="69" y="201"/>
                  </a:lnTo>
                  <a:lnTo>
                    <a:pt x="81" y="198"/>
                  </a:lnTo>
                  <a:lnTo>
                    <a:pt x="93" y="201"/>
                  </a:lnTo>
                  <a:lnTo>
                    <a:pt x="102" y="206"/>
                  </a:lnTo>
                  <a:lnTo>
                    <a:pt x="109" y="216"/>
                  </a:lnTo>
                  <a:lnTo>
                    <a:pt x="111" y="228"/>
                  </a:lnTo>
                  <a:lnTo>
                    <a:pt x="109" y="239"/>
                  </a:lnTo>
                  <a:lnTo>
                    <a:pt x="102" y="249"/>
                  </a:lnTo>
                  <a:lnTo>
                    <a:pt x="93" y="254"/>
                  </a:lnTo>
                  <a:lnTo>
                    <a:pt x="81" y="257"/>
                  </a:lnTo>
                  <a:close/>
                  <a:moveTo>
                    <a:pt x="183" y="460"/>
                  </a:moveTo>
                  <a:lnTo>
                    <a:pt x="172" y="457"/>
                  </a:lnTo>
                  <a:lnTo>
                    <a:pt x="162" y="452"/>
                  </a:lnTo>
                  <a:lnTo>
                    <a:pt x="156" y="442"/>
                  </a:lnTo>
                  <a:lnTo>
                    <a:pt x="153" y="431"/>
                  </a:lnTo>
                  <a:lnTo>
                    <a:pt x="156" y="419"/>
                  </a:lnTo>
                  <a:lnTo>
                    <a:pt x="162" y="409"/>
                  </a:lnTo>
                  <a:lnTo>
                    <a:pt x="172" y="404"/>
                  </a:lnTo>
                  <a:lnTo>
                    <a:pt x="183" y="401"/>
                  </a:lnTo>
                  <a:lnTo>
                    <a:pt x="195" y="404"/>
                  </a:lnTo>
                  <a:lnTo>
                    <a:pt x="204" y="409"/>
                  </a:lnTo>
                  <a:lnTo>
                    <a:pt x="211" y="419"/>
                  </a:lnTo>
                  <a:lnTo>
                    <a:pt x="213" y="431"/>
                  </a:lnTo>
                  <a:lnTo>
                    <a:pt x="211" y="442"/>
                  </a:lnTo>
                  <a:lnTo>
                    <a:pt x="204" y="452"/>
                  </a:lnTo>
                  <a:lnTo>
                    <a:pt x="195" y="457"/>
                  </a:lnTo>
                  <a:lnTo>
                    <a:pt x="183" y="460"/>
                  </a:lnTo>
                  <a:close/>
                  <a:moveTo>
                    <a:pt x="183" y="359"/>
                  </a:moveTo>
                  <a:lnTo>
                    <a:pt x="172" y="356"/>
                  </a:lnTo>
                  <a:lnTo>
                    <a:pt x="162" y="350"/>
                  </a:lnTo>
                  <a:lnTo>
                    <a:pt x="156" y="341"/>
                  </a:lnTo>
                  <a:lnTo>
                    <a:pt x="153" y="329"/>
                  </a:lnTo>
                  <a:lnTo>
                    <a:pt x="156" y="317"/>
                  </a:lnTo>
                  <a:lnTo>
                    <a:pt x="162" y="308"/>
                  </a:lnTo>
                  <a:lnTo>
                    <a:pt x="172" y="301"/>
                  </a:lnTo>
                  <a:lnTo>
                    <a:pt x="183" y="299"/>
                  </a:lnTo>
                  <a:lnTo>
                    <a:pt x="195" y="301"/>
                  </a:lnTo>
                  <a:lnTo>
                    <a:pt x="204" y="308"/>
                  </a:lnTo>
                  <a:lnTo>
                    <a:pt x="211" y="317"/>
                  </a:lnTo>
                  <a:lnTo>
                    <a:pt x="213" y="329"/>
                  </a:lnTo>
                  <a:lnTo>
                    <a:pt x="211" y="341"/>
                  </a:lnTo>
                  <a:lnTo>
                    <a:pt x="204" y="350"/>
                  </a:lnTo>
                  <a:lnTo>
                    <a:pt x="195" y="356"/>
                  </a:lnTo>
                  <a:lnTo>
                    <a:pt x="183" y="359"/>
                  </a:lnTo>
                  <a:close/>
                  <a:moveTo>
                    <a:pt x="183" y="257"/>
                  </a:moveTo>
                  <a:lnTo>
                    <a:pt x="172" y="254"/>
                  </a:lnTo>
                  <a:lnTo>
                    <a:pt x="162" y="249"/>
                  </a:lnTo>
                  <a:lnTo>
                    <a:pt x="156" y="239"/>
                  </a:lnTo>
                  <a:lnTo>
                    <a:pt x="153" y="228"/>
                  </a:lnTo>
                  <a:lnTo>
                    <a:pt x="156" y="216"/>
                  </a:lnTo>
                  <a:lnTo>
                    <a:pt x="162" y="206"/>
                  </a:lnTo>
                  <a:lnTo>
                    <a:pt x="172" y="201"/>
                  </a:lnTo>
                  <a:lnTo>
                    <a:pt x="183" y="198"/>
                  </a:lnTo>
                  <a:lnTo>
                    <a:pt x="195" y="201"/>
                  </a:lnTo>
                  <a:lnTo>
                    <a:pt x="204" y="206"/>
                  </a:lnTo>
                  <a:lnTo>
                    <a:pt x="211" y="216"/>
                  </a:lnTo>
                  <a:lnTo>
                    <a:pt x="213" y="228"/>
                  </a:lnTo>
                  <a:lnTo>
                    <a:pt x="211" y="239"/>
                  </a:lnTo>
                  <a:lnTo>
                    <a:pt x="204" y="249"/>
                  </a:lnTo>
                  <a:lnTo>
                    <a:pt x="195" y="254"/>
                  </a:lnTo>
                  <a:lnTo>
                    <a:pt x="183" y="257"/>
                  </a:lnTo>
                  <a:close/>
                  <a:moveTo>
                    <a:pt x="284" y="460"/>
                  </a:moveTo>
                  <a:lnTo>
                    <a:pt x="272" y="457"/>
                  </a:lnTo>
                  <a:lnTo>
                    <a:pt x="263" y="452"/>
                  </a:lnTo>
                  <a:lnTo>
                    <a:pt x="257" y="442"/>
                  </a:lnTo>
                  <a:lnTo>
                    <a:pt x="255" y="431"/>
                  </a:lnTo>
                  <a:lnTo>
                    <a:pt x="257" y="419"/>
                  </a:lnTo>
                  <a:lnTo>
                    <a:pt x="263" y="409"/>
                  </a:lnTo>
                  <a:lnTo>
                    <a:pt x="272" y="404"/>
                  </a:lnTo>
                  <a:lnTo>
                    <a:pt x="284" y="401"/>
                  </a:lnTo>
                  <a:lnTo>
                    <a:pt x="296" y="404"/>
                  </a:lnTo>
                  <a:lnTo>
                    <a:pt x="305" y="409"/>
                  </a:lnTo>
                  <a:lnTo>
                    <a:pt x="312" y="419"/>
                  </a:lnTo>
                  <a:lnTo>
                    <a:pt x="314" y="431"/>
                  </a:lnTo>
                  <a:lnTo>
                    <a:pt x="312" y="442"/>
                  </a:lnTo>
                  <a:lnTo>
                    <a:pt x="305" y="452"/>
                  </a:lnTo>
                  <a:lnTo>
                    <a:pt x="296" y="457"/>
                  </a:lnTo>
                  <a:lnTo>
                    <a:pt x="284" y="460"/>
                  </a:lnTo>
                  <a:close/>
                  <a:moveTo>
                    <a:pt x="284" y="359"/>
                  </a:moveTo>
                  <a:lnTo>
                    <a:pt x="272" y="356"/>
                  </a:lnTo>
                  <a:lnTo>
                    <a:pt x="263" y="350"/>
                  </a:lnTo>
                  <a:lnTo>
                    <a:pt x="257" y="341"/>
                  </a:lnTo>
                  <a:lnTo>
                    <a:pt x="255" y="329"/>
                  </a:lnTo>
                  <a:lnTo>
                    <a:pt x="257" y="317"/>
                  </a:lnTo>
                  <a:lnTo>
                    <a:pt x="263" y="308"/>
                  </a:lnTo>
                  <a:lnTo>
                    <a:pt x="272" y="301"/>
                  </a:lnTo>
                  <a:lnTo>
                    <a:pt x="284" y="299"/>
                  </a:lnTo>
                  <a:lnTo>
                    <a:pt x="296" y="301"/>
                  </a:lnTo>
                  <a:lnTo>
                    <a:pt x="305" y="308"/>
                  </a:lnTo>
                  <a:lnTo>
                    <a:pt x="312" y="317"/>
                  </a:lnTo>
                  <a:lnTo>
                    <a:pt x="314" y="329"/>
                  </a:lnTo>
                  <a:lnTo>
                    <a:pt x="312" y="341"/>
                  </a:lnTo>
                  <a:lnTo>
                    <a:pt x="305" y="350"/>
                  </a:lnTo>
                  <a:lnTo>
                    <a:pt x="296" y="356"/>
                  </a:lnTo>
                  <a:lnTo>
                    <a:pt x="284" y="359"/>
                  </a:lnTo>
                  <a:close/>
                  <a:moveTo>
                    <a:pt x="284" y="257"/>
                  </a:moveTo>
                  <a:lnTo>
                    <a:pt x="272" y="254"/>
                  </a:lnTo>
                  <a:lnTo>
                    <a:pt x="263" y="249"/>
                  </a:lnTo>
                  <a:lnTo>
                    <a:pt x="257" y="239"/>
                  </a:lnTo>
                  <a:lnTo>
                    <a:pt x="255" y="228"/>
                  </a:lnTo>
                  <a:lnTo>
                    <a:pt x="257" y="216"/>
                  </a:lnTo>
                  <a:lnTo>
                    <a:pt x="263" y="206"/>
                  </a:lnTo>
                  <a:lnTo>
                    <a:pt x="272" y="201"/>
                  </a:lnTo>
                  <a:lnTo>
                    <a:pt x="284" y="198"/>
                  </a:lnTo>
                  <a:lnTo>
                    <a:pt x="296" y="201"/>
                  </a:lnTo>
                  <a:lnTo>
                    <a:pt x="305" y="206"/>
                  </a:lnTo>
                  <a:lnTo>
                    <a:pt x="312" y="216"/>
                  </a:lnTo>
                  <a:lnTo>
                    <a:pt x="314" y="228"/>
                  </a:lnTo>
                  <a:lnTo>
                    <a:pt x="312" y="239"/>
                  </a:lnTo>
                  <a:lnTo>
                    <a:pt x="305" y="249"/>
                  </a:lnTo>
                  <a:lnTo>
                    <a:pt x="296" y="254"/>
                  </a:lnTo>
                  <a:lnTo>
                    <a:pt x="284" y="257"/>
                  </a:lnTo>
                  <a:close/>
                  <a:moveTo>
                    <a:pt x="325" y="142"/>
                  </a:moveTo>
                  <a:lnTo>
                    <a:pt x="325" y="144"/>
                  </a:lnTo>
                  <a:lnTo>
                    <a:pt x="323" y="146"/>
                  </a:lnTo>
                  <a:lnTo>
                    <a:pt x="321" y="147"/>
                  </a:lnTo>
                  <a:lnTo>
                    <a:pt x="46" y="147"/>
                  </a:lnTo>
                  <a:lnTo>
                    <a:pt x="43" y="146"/>
                  </a:lnTo>
                  <a:lnTo>
                    <a:pt x="42" y="144"/>
                  </a:lnTo>
                  <a:lnTo>
                    <a:pt x="41" y="142"/>
                  </a:lnTo>
                  <a:lnTo>
                    <a:pt x="41" y="53"/>
                  </a:lnTo>
                  <a:lnTo>
                    <a:pt x="42" y="50"/>
                  </a:lnTo>
                  <a:lnTo>
                    <a:pt x="43" y="49"/>
                  </a:lnTo>
                  <a:lnTo>
                    <a:pt x="46" y="47"/>
                  </a:lnTo>
                  <a:lnTo>
                    <a:pt x="321" y="47"/>
                  </a:lnTo>
                  <a:lnTo>
                    <a:pt x="323" y="49"/>
                  </a:lnTo>
                  <a:lnTo>
                    <a:pt x="325" y="50"/>
                  </a:lnTo>
                  <a:lnTo>
                    <a:pt x="325" y="53"/>
                  </a:lnTo>
                  <a:lnTo>
                    <a:pt x="325"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734358" y="2119055"/>
            <a:ext cx="3453816" cy="1213784"/>
            <a:chOff x="734358" y="2064191"/>
            <a:chExt cx="3453816" cy="1213784"/>
          </a:xfrm>
        </p:grpSpPr>
        <p:sp>
          <p:nvSpPr>
            <p:cNvPr id="35" name="Oval 34"/>
            <p:cNvSpPr/>
            <p:nvPr/>
          </p:nvSpPr>
          <p:spPr>
            <a:xfrm>
              <a:off x="734358" y="2064191"/>
              <a:ext cx="1213785" cy="1213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094139" y="2317140"/>
              <a:ext cx="2094035" cy="707886"/>
            </a:xfrm>
            <a:prstGeom prst="rect">
              <a:avLst/>
            </a:prstGeom>
            <a:noFill/>
          </p:spPr>
          <p:txBody>
            <a:bodyPr wrap="none" rtlCol="0" anchor="ctr">
              <a:spAutoFit/>
            </a:bodyPr>
            <a:lstStyle/>
            <a:p>
              <a:r>
                <a:rPr lang="en-US" sz="2000" dirty="0" smtClean="0">
                  <a:solidFill>
                    <a:schemeClr val="accent2"/>
                  </a:solidFill>
                </a:rPr>
                <a:t>PRODUCTS </a:t>
              </a:r>
              <a:br>
                <a:rPr lang="en-US" sz="2000" dirty="0" smtClean="0">
                  <a:solidFill>
                    <a:schemeClr val="accent2"/>
                  </a:solidFill>
                </a:rPr>
              </a:br>
              <a:r>
                <a:rPr lang="en-US" sz="2000" dirty="0" smtClean="0">
                  <a:solidFill>
                    <a:schemeClr val="accent2"/>
                  </a:solidFill>
                </a:rPr>
                <a:t>AND SERVICES</a:t>
              </a:r>
              <a:endParaRPr lang="en-US" sz="2000" dirty="0">
                <a:solidFill>
                  <a:schemeClr val="accent2"/>
                </a:solidFill>
              </a:endParaRPr>
            </a:p>
          </p:txBody>
        </p:sp>
        <p:sp>
          <p:nvSpPr>
            <p:cNvPr id="37" name="Freeform 236"/>
            <p:cNvSpPr>
              <a:spLocks noEditPoints="1"/>
            </p:cNvSpPr>
            <p:nvPr/>
          </p:nvSpPr>
          <p:spPr bwMode="auto">
            <a:xfrm>
              <a:off x="1121664" y="2297698"/>
              <a:ext cx="439172" cy="685300"/>
            </a:xfrm>
            <a:custGeom>
              <a:avLst/>
              <a:gdLst>
                <a:gd name="T0" fmla="*/ 81 w 364"/>
                <a:gd name="T1" fmla="*/ 178 h 568"/>
                <a:gd name="T2" fmla="*/ 93 w 364"/>
                <a:gd name="T3" fmla="*/ 98 h 568"/>
                <a:gd name="T4" fmla="*/ 114 w 364"/>
                <a:gd name="T5" fmla="*/ 42 h 568"/>
                <a:gd name="T6" fmla="*/ 144 w 364"/>
                <a:gd name="T7" fmla="*/ 11 h 568"/>
                <a:gd name="T8" fmla="*/ 178 w 364"/>
                <a:gd name="T9" fmla="*/ 0 h 568"/>
                <a:gd name="T10" fmla="*/ 212 w 364"/>
                <a:gd name="T11" fmla="*/ 11 h 568"/>
                <a:gd name="T12" fmla="*/ 242 w 364"/>
                <a:gd name="T13" fmla="*/ 43 h 568"/>
                <a:gd name="T14" fmla="*/ 263 w 364"/>
                <a:gd name="T15" fmla="*/ 100 h 568"/>
                <a:gd name="T16" fmla="*/ 275 w 364"/>
                <a:gd name="T17" fmla="*/ 179 h 568"/>
                <a:gd name="T18" fmla="*/ 276 w 364"/>
                <a:gd name="T19" fmla="*/ 229 h 568"/>
                <a:gd name="T20" fmla="*/ 276 w 364"/>
                <a:gd name="T21" fmla="*/ 233 h 568"/>
                <a:gd name="T22" fmla="*/ 275 w 364"/>
                <a:gd name="T23" fmla="*/ 237 h 568"/>
                <a:gd name="T24" fmla="*/ 270 w 364"/>
                <a:gd name="T25" fmla="*/ 240 h 568"/>
                <a:gd name="T26" fmla="*/ 262 w 364"/>
                <a:gd name="T27" fmla="*/ 240 h 568"/>
                <a:gd name="T28" fmla="*/ 258 w 364"/>
                <a:gd name="T29" fmla="*/ 237 h 568"/>
                <a:gd name="T30" fmla="*/ 255 w 364"/>
                <a:gd name="T31" fmla="*/ 233 h 568"/>
                <a:gd name="T32" fmla="*/ 255 w 364"/>
                <a:gd name="T33" fmla="*/ 229 h 568"/>
                <a:gd name="T34" fmla="*/ 254 w 364"/>
                <a:gd name="T35" fmla="*/ 186 h 568"/>
                <a:gd name="T36" fmla="*/ 246 w 364"/>
                <a:gd name="T37" fmla="*/ 118 h 568"/>
                <a:gd name="T38" fmla="*/ 232 w 364"/>
                <a:gd name="T39" fmla="*/ 71 h 568"/>
                <a:gd name="T40" fmla="*/ 213 w 364"/>
                <a:gd name="T41" fmla="*/ 42 h 568"/>
                <a:gd name="T42" fmla="*/ 195 w 364"/>
                <a:gd name="T43" fmla="*/ 26 h 568"/>
                <a:gd name="T44" fmla="*/ 178 w 364"/>
                <a:gd name="T45" fmla="*/ 22 h 568"/>
                <a:gd name="T46" fmla="*/ 161 w 364"/>
                <a:gd name="T47" fmla="*/ 26 h 568"/>
                <a:gd name="T48" fmla="*/ 143 w 364"/>
                <a:gd name="T49" fmla="*/ 39 h 568"/>
                <a:gd name="T50" fmla="*/ 126 w 364"/>
                <a:gd name="T51" fmla="*/ 67 h 568"/>
                <a:gd name="T52" fmla="*/ 111 w 364"/>
                <a:gd name="T53" fmla="*/ 114 h 568"/>
                <a:gd name="T54" fmla="*/ 103 w 364"/>
                <a:gd name="T55" fmla="*/ 185 h 568"/>
                <a:gd name="T56" fmla="*/ 102 w 364"/>
                <a:gd name="T57" fmla="*/ 229 h 568"/>
                <a:gd name="T58" fmla="*/ 101 w 364"/>
                <a:gd name="T59" fmla="*/ 233 h 568"/>
                <a:gd name="T60" fmla="*/ 98 w 364"/>
                <a:gd name="T61" fmla="*/ 238 h 568"/>
                <a:gd name="T62" fmla="*/ 90 w 364"/>
                <a:gd name="T63" fmla="*/ 240 h 568"/>
                <a:gd name="T64" fmla="*/ 84 w 364"/>
                <a:gd name="T65" fmla="*/ 238 h 568"/>
                <a:gd name="T66" fmla="*/ 81 w 364"/>
                <a:gd name="T67" fmla="*/ 234 h 568"/>
                <a:gd name="T68" fmla="*/ 80 w 364"/>
                <a:gd name="T69" fmla="*/ 230 h 568"/>
                <a:gd name="T70" fmla="*/ 80 w 364"/>
                <a:gd name="T71" fmla="*/ 229 h 568"/>
                <a:gd name="T72" fmla="*/ 364 w 364"/>
                <a:gd name="T73" fmla="*/ 568 h 568"/>
                <a:gd name="T74" fmla="*/ 0 w 364"/>
                <a:gd name="T75" fmla="*/ 196 h 568"/>
                <a:gd name="T76" fmla="*/ 69 w 364"/>
                <a:gd name="T77" fmla="*/ 229 h 568"/>
                <a:gd name="T78" fmla="*/ 69 w 364"/>
                <a:gd name="T79" fmla="*/ 233 h 568"/>
                <a:gd name="T80" fmla="*/ 72 w 364"/>
                <a:gd name="T81" fmla="*/ 241 h 568"/>
                <a:gd name="T82" fmla="*/ 77 w 364"/>
                <a:gd name="T83" fmla="*/ 246 h 568"/>
                <a:gd name="T84" fmla="*/ 85 w 364"/>
                <a:gd name="T85" fmla="*/ 250 h 568"/>
                <a:gd name="T86" fmla="*/ 101 w 364"/>
                <a:gd name="T87" fmla="*/ 249 h 568"/>
                <a:gd name="T88" fmla="*/ 111 w 364"/>
                <a:gd name="T89" fmla="*/ 237 h 568"/>
                <a:gd name="T90" fmla="*/ 112 w 364"/>
                <a:gd name="T91" fmla="*/ 229 h 568"/>
                <a:gd name="T92" fmla="*/ 243 w 364"/>
                <a:gd name="T93" fmla="*/ 196 h 568"/>
                <a:gd name="T94" fmla="*/ 245 w 364"/>
                <a:gd name="T95" fmla="*/ 230 h 568"/>
                <a:gd name="T96" fmla="*/ 246 w 364"/>
                <a:gd name="T97" fmla="*/ 237 h 568"/>
                <a:gd name="T98" fmla="*/ 250 w 364"/>
                <a:gd name="T99" fmla="*/ 245 h 568"/>
                <a:gd name="T100" fmla="*/ 256 w 364"/>
                <a:gd name="T101" fmla="*/ 249 h 568"/>
                <a:gd name="T102" fmla="*/ 266 w 364"/>
                <a:gd name="T103" fmla="*/ 251 h 568"/>
                <a:gd name="T104" fmla="*/ 276 w 364"/>
                <a:gd name="T105" fmla="*/ 249 h 568"/>
                <a:gd name="T106" fmla="*/ 281 w 364"/>
                <a:gd name="T107" fmla="*/ 245 h 568"/>
                <a:gd name="T108" fmla="*/ 287 w 364"/>
                <a:gd name="T109" fmla="*/ 237 h 568"/>
                <a:gd name="T110" fmla="*/ 288 w 364"/>
                <a:gd name="T111" fmla="*/ 230 h 568"/>
                <a:gd name="T112" fmla="*/ 287 w 364"/>
                <a:gd name="T113" fmla="*/ 196 h 568"/>
                <a:gd name="T114" fmla="*/ 293 w 364"/>
                <a:gd name="T115" fmla="*/ 423 h 568"/>
                <a:gd name="T116" fmla="*/ 71 w 364"/>
                <a:gd name="T117" fmla="*/ 388 h 568"/>
                <a:gd name="T118" fmla="*/ 293 w 364"/>
                <a:gd name="T119" fmla="*/ 42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 h="568">
                  <a:moveTo>
                    <a:pt x="80" y="229"/>
                  </a:moveTo>
                  <a:lnTo>
                    <a:pt x="81" y="178"/>
                  </a:lnTo>
                  <a:lnTo>
                    <a:pt x="86" y="135"/>
                  </a:lnTo>
                  <a:lnTo>
                    <a:pt x="93" y="98"/>
                  </a:lnTo>
                  <a:lnTo>
                    <a:pt x="103" y="67"/>
                  </a:lnTo>
                  <a:lnTo>
                    <a:pt x="114" y="42"/>
                  </a:lnTo>
                  <a:lnTo>
                    <a:pt x="128" y="24"/>
                  </a:lnTo>
                  <a:lnTo>
                    <a:pt x="144" y="11"/>
                  </a:lnTo>
                  <a:lnTo>
                    <a:pt x="160" y="3"/>
                  </a:lnTo>
                  <a:lnTo>
                    <a:pt x="178" y="0"/>
                  </a:lnTo>
                  <a:lnTo>
                    <a:pt x="195" y="3"/>
                  </a:lnTo>
                  <a:lnTo>
                    <a:pt x="212" y="11"/>
                  </a:lnTo>
                  <a:lnTo>
                    <a:pt x="228" y="25"/>
                  </a:lnTo>
                  <a:lnTo>
                    <a:pt x="242" y="43"/>
                  </a:lnTo>
                  <a:lnTo>
                    <a:pt x="254" y="68"/>
                  </a:lnTo>
                  <a:lnTo>
                    <a:pt x="263" y="100"/>
                  </a:lnTo>
                  <a:lnTo>
                    <a:pt x="271" y="136"/>
                  </a:lnTo>
                  <a:lnTo>
                    <a:pt x="275" y="179"/>
                  </a:lnTo>
                  <a:lnTo>
                    <a:pt x="276" y="229"/>
                  </a:lnTo>
                  <a:lnTo>
                    <a:pt x="276" y="229"/>
                  </a:lnTo>
                  <a:lnTo>
                    <a:pt x="276" y="230"/>
                  </a:lnTo>
                  <a:lnTo>
                    <a:pt x="276" y="233"/>
                  </a:lnTo>
                  <a:lnTo>
                    <a:pt x="276" y="234"/>
                  </a:lnTo>
                  <a:lnTo>
                    <a:pt x="275" y="237"/>
                  </a:lnTo>
                  <a:lnTo>
                    <a:pt x="272" y="238"/>
                  </a:lnTo>
                  <a:lnTo>
                    <a:pt x="270" y="240"/>
                  </a:lnTo>
                  <a:lnTo>
                    <a:pt x="266" y="240"/>
                  </a:lnTo>
                  <a:lnTo>
                    <a:pt x="262" y="240"/>
                  </a:lnTo>
                  <a:lnTo>
                    <a:pt x="259" y="238"/>
                  </a:lnTo>
                  <a:lnTo>
                    <a:pt x="258" y="237"/>
                  </a:lnTo>
                  <a:lnTo>
                    <a:pt x="256" y="234"/>
                  </a:lnTo>
                  <a:lnTo>
                    <a:pt x="255" y="233"/>
                  </a:lnTo>
                  <a:lnTo>
                    <a:pt x="255" y="230"/>
                  </a:lnTo>
                  <a:lnTo>
                    <a:pt x="255" y="229"/>
                  </a:lnTo>
                  <a:lnTo>
                    <a:pt x="255" y="229"/>
                  </a:lnTo>
                  <a:lnTo>
                    <a:pt x="254" y="186"/>
                  </a:lnTo>
                  <a:lnTo>
                    <a:pt x="251" y="149"/>
                  </a:lnTo>
                  <a:lnTo>
                    <a:pt x="246" y="118"/>
                  </a:lnTo>
                  <a:lnTo>
                    <a:pt x="239" y="92"/>
                  </a:lnTo>
                  <a:lnTo>
                    <a:pt x="232" y="71"/>
                  </a:lnTo>
                  <a:lnTo>
                    <a:pt x="222" y="55"/>
                  </a:lnTo>
                  <a:lnTo>
                    <a:pt x="213" y="42"/>
                  </a:lnTo>
                  <a:lnTo>
                    <a:pt x="204" y="33"/>
                  </a:lnTo>
                  <a:lnTo>
                    <a:pt x="195" y="26"/>
                  </a:lnTo>
                  <a:lnTo>
                    <a:pt x="186" y="24"/>
                  </a:lnTo>
                  <a:lnTo>
                    <a:pt x="178" y="22"/>
                  </a:lnTo>
                  <a:lnTo>
                    <a:pt x="170" y="24"/>
                  </a:lnTo>
                  <a:lnTo>
                    <a:pt x="161" y="26"/>
                  </a:lnTo>
                  <a:lnTo>
                    <a:pt x="152" y="31"/>
                  </a:lnTo>
                  <a:lnTo>
                    <a:pt x="143" y="39"/>
                  </a:lnTo>
                  <a:lnTo>
                    <a:pt x="135" y="51"/>
                  </a:lnTo>
                  <a:lnTo>
                    <a:pt x="126" y="67"/>
                  </a:lnTo>
                  <a:lnTo>
                    <a:pt x="118" y="88"/>
                  </a:lnTo>
                  <a:lnTo>
                    <a:pt x="111" y="114"/>
                  </a:lnTo>
                  <a:lnTo>
                    <a:pt x="106" y="145"/>
                  </a:lnTo>
                  <a:lnTo>
                    <a:pt x="103" y="185"/>
                  </a:lnTo>
                  <a:lnTo>
                    <a:pt x="102" y="229"/>
                  </a:lnTo>
                  <a:lnTo>
                    <a:pt x="102" y="229"/>
                  </a:lnTo>
                  <a:lnTo>
                    <a:pt x="102" y="232"/>
                  </a:lnTo>
                  <a:lnTo>
                    <a:pt x="101" y="233"/>
                  </a:lnTo>
                  <a:lnTo>
                    <a:pt x="99" y="236"/>
                  </a:lnTo>
                  <a:lnTo>
                    <a:pt x="98" y="238"/>
                  </a:lnTo>
                  <a:lnTo>
                    <a:pt x="94" y="240"/>
                  </a:lnTo>
                  <a:lnTo>
                    <a:pt x="90" y="240"/>
                  </a:lnTo>
                  <a:lnTo>
                    <a:pt x="86" y="240"/>
                  </a:lnTo>
                  <a:lnTo>
                    <a:pt x="84" y="238"/>
                  </a:lnTo>
                  <a:lnTo>
                    <a:pt x="82" y="237"/>
                  </a:lnTo>
                  <a:lnTo>
                    <a:pt x="81" y="234"/>
                  </a:lnTo>
                  <a:lnTo>
                    <a:pt x="81" y="233"/>
                  </a:lnTo>
                  <a:lnTo>
                    <a:pt x="80" y="230"/>
                  </a:lnTo>
                  <a:lnTo>
                    <a:pt x="80" y="229"/>
                  </a:lnTo>
                  <a:lnTo>
                    <a:pt x="80" y="229"/>
                  </a:lnTo>
                  <a:close/>
                  <a:moveTo>
                    <a:pt x="364" y="196"/>
                  </a:moveTo>
                  <a:lnTo>
                    <a:pt x="364" y="568"/>
                  </a:lnTo>
                  <a:lnTo>
                    <a:pt x="0" y="568"/>
                  </a:lnTo>
                  <a:lnTo>
                    <a:pt x="0" y="196"/>
                  </a:lnTo>
                  <a:lnTo>
                    <a:pt x="69" y="196"/>
                  </a:lnTo>
                  <a:lnTo>
                    <a:pt x="69" y="229"/>
                  </a:lnTo>
                  <a:lnTo>
                    <a:pt x="69" y="230"/>
                  </a:lnTo>
                  <a:lnTo>
                    <a:pt x="69" y="233"/>
                  </a:lnTo>
                  <a:lnTo>
                    <a:pt x="71" y="237"/>
                  </a:lnTo>
                  <a:lnTo>
                    <a:pt x="72" y="241"/>
                  </a:lnTo>
                  <a:lnTo>
                    <a:pt x="74" y="245"/>
                  </a:lnTo>
                  <a:lnTo>
                    <a:pt x="77" y="246"/>
                  </a:lnTo>
                  <a:lnTo>
                    <a:pt x="81" y="249"/>
                  </a:lnTo>
                  <a:lnTo>
                    <a:pt x="85" y="250"/>
                  </a:lnTo>
                  <a:lnTo>
                    <a:pt x="90" y="251"/>
                  </a:lnTo>
                  <a:lnTo>
                    <a:pt x="101" y="249"/>
                  </a:lnTo>
                  <a:lnTo>
                    <a:pt x="107" y="244"/>
                  </a:lnTo>
                  <a:lnTo>
                    <a:pt x="111" y="237"/>
                  </a:lnTo>
                  <a:lnTo>
                    <a:pt x="112" y="229"/>
                  </a:lnTo>
                  <a:lnTo>
                    <a:pt x="112" y="229"/>
                  </a:lnTo>
                  <a:lnTo>
                    <a:pt x="112" y="196"/>
                  </a:lnTo>
                  <a:lnTo>
                    <a:pt x="243" y="196"/>
                  </a:lnTo>
                  <a:lnTo>
                    <a:pt x="245" y="229"/>
                  </a:lnTo>
                  <a:lnTo>
                    <a:pt x="245" y="230"/>
                  </a:lnTo>
                  <a:lnTo>
                    <a:pt x="245" y="233"/>
                  </a:lnTo>
                  <a:lnTo>
                    <a:pt x="246" y="237"/>
                  </a:lnTo>
                  <a:lnTo>
                    <a:pt x="247" y="241"/>
                  </a:lnTo>
                  <a:lnTo>
                    <a:pt x="250" y="245"/>
                  </a:lnTo>
                  <a:lnTo>
                    <a:pt x="253" y="246"/>
                  </a:lnTo>
                  <a:lnTo>
                    <a:pt x="256" y="249"/>
                  </a:lnTo>
                  <a:lnTo>
                    <a:pt x="260" y="250"/>
                  </a:lnTo>
                  <a:lnTo>
                    <a:pt x="266" y="251"/>
                  </a:lnTo>
                  <a:lnTo>
                    <a:pt x="271" y="250"/>
                  </a:lnTo>
                  <a:lnTo>
                    <a:pt x="276" y="249"/>
                  </a:lnTo>
                  <a:lnTo>
                    <a:pt x="279" y="246"/>
                  </a:lnTo>
                  <a:lnTo>
                    <a:pt x="281" y="245"/>
                  </a:lnTo>
                  <a:lnTo>
                    <a:pt x="284" y="241"/>
                  </a:lnTo>
                  <a:lnTo>
                    <a:pt x="287" y="237"/>
                  </a:lnTo>
                  <a:lnTo>
                    <a:pt x="287" y="233"/>
                  </a:lnTo>
                  <a:lnTo>
                    <a:pt x="288" y="230"/>
                  </a:lnTo>
                  <a:lnTo>
                    <a:pt x="288" y="229"/>
                  </a:lnTo>
                  <a:lnTo>
                    <a:pt x="287" y="196"/>
                  </a:lnTo>
                  <a:lnTo>
                    <a:pt x="364" y="196"/>
                  </a:lnTo>
                  <a:close/>
                  <a:moveTo>
                    <a:pt x="293" y="423"/>
                  </a:moveTo>
                  <a:lnTo>
                    <a:pt x="281" y="351"/>
                  </a:lnTo>
                  <a:lnTo>
                    <a:pt x="71" y="388"/>
                  </a:lnTo>
                  <a:lnTo>
                    <a:pt x="84" y="460"/>
                  </a:lnTo>
                  <a:lnTo>
                    <a:pt x="293" y="42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844086" y="4801626"/>
            <a:ext cx="2656931" cy="1213784"/>
            <a:chOff x="734358" y="577098"/>
            <a:chExt cx="2656931" cy="1213784"/>
          </a:xfrm>
        </p:grpSpPr>
        <p:sp>
          <p:nvSpPr>
            <p:cNvPr id="39" name="Oval 38"/>
            <p:cNvSpPr/>
            <p:nvPr/>
          </p:nvSpPr>
          <p:spPr>
            <a:xfrm>
              <a:off x="734358" y="577098"/>
              <a:ext cx="1213785" cy="12137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094139" y="983933"/>
              <a:ext cx="1297150" cy="400110"/>
            </a:xfrm>
            <a:prstGeom prst="rect">
              <a:avLst/>
            </a:prstGeom>
            <a:noFill/>
          </p:spPr>
          <p:txBody>
            <a:bodyPr wrap="none" rtlCol="0" anchor="ctr">
              <a:spAutoFit/>
            </a:bodyPr>
            <a:lstStyle/>
            <a:p>
              <a:r>
                <a:rPr lang="en-US" sz="2000" dirty="0" smtClean="0">
                  <a:solidFill>
                    <a:schemeClr val="accent2"/>
                  </a:solidFill>
                </a:rPr>
                <a:t>PROFITS</a:t>
              </a:r>
              <a:endParaRPr lang="en-US" sz="2000" dirty="0">
                <a:solidFill>
                  <a:schemeClr val="accent2"/>
                </a:solidFill>
              </a:endParaRPr>
            </a:p>
          </p:txBody>
        </p:sp>
        <p:sp>
          <p:nvSpPr>
            <p:cNvPr id="41" name="Freeform 269"/>
            <p:cNvSpPr>
              <a:spLocks noEditPoints="1"/>
            </p:cNvSpPr>
            <p:nvPr/>
          </p:nvSpPr>
          <p:spPr bwMode="auto">
            <a:xfrm>
              <a:off x="1042402" y="877600"/>
              <a:ext cx="597694" cy="612775"/>
            </a:xfrm>
            <a:custGeom>
              <a:avLst/>
              <a:gdLst>
                <a:gd name="T0" fmla="*/ 717 w 753"/>
                <a:gd name="T1" fmla="*/ 717 h 772"/>
                <a:gd name="T2" fmla="*/ 717 w 753"/>
                <a:gd name="T3" fmla="*/ 772 h 772"/>
                <a:gd name="T4" fmla="*/ 2 w 753"/>
                <a:gd name="T5" fmla="*/ 772 h 772"/>
                <a:gd name="T6" fmla="*/ 2 w 753"/>
                <a:gd name="T7" fmla="*/ 769 h 772"/>
                <a:gd name="T8" fmla="*/ 0 w 753"/>
                <a:gd name="T9" fmla="*/ 769 h 772"/>
                <a:gd name="T10" fmla="*/ 0 w 753"/>
                <a:gd name="T11" fmla="*/ 54 h 772"/>
                <a:gd name="T12" fmla="*/ 55 w 753"/>
                <a:gd name="T13" fmla="*/ 54 h 772"/>
                <a:gd name="T14" fmla="*/ 55 w 753"/>
                <a:gd name="T15" fmla="*/ 717 h 772"/>
                <a:gd name="T16" fmla="*/ 717 w 753"/>
                <a:gd name="T17" fmla="*/ 717 h 772"/>
                <a:gd name="T18" fmla="*/ 294 w 753"/>
                <a:gd name="T19" fmla="*/ 686 h 772"/>
                <a:gd name="T20" fmla="*/ 356 w 753"/>
                <a:gd name="T21" fmla="*/ 686 h 772"/>
                <a:gd name="T22" fmla="*/ 356 w 753"/>
                <a:gd name="T23" fmla="*/ 326 h 772"/>
                <a:gd name="T24" fmla="*/ 294 w 753"/>
                <a:gd name="T25" fmla="*/ 396 h 772"/>
                <a:gd name="T26" fmla="*/ 294 w 753"/>
                <a:gd name="T27" fmla="*/ 686 h 772"/>
                <a:gd name="T28" fmla="*/ 533 w 753"/>
                <a:gd name="T29" fmla="*/ 341 h 772"/>
                <a:gd name="T30" fmla="*/ 503 w 753"/>
                <a:gd name="T31" fmla="*/ 326 h 772"/>
                <a:gd name="T32" fmla="*/ 503 w 753"/>
                <a:gd name="T33" fmla="*/ 686 h 772"/>
                <a:gd name="T34" fmla="*/ 564 w 753"/>
                <a:gd name="T35" fmla="*/ 686 h 772"/>
                <a:gd name="T36" fmla="*/ 564 w 753"/>
                <a:gd name="T37" fmla="*/ 303 h 772"/>
                <a:gd name="T38" fmla="*/ 533 w 753"/>
                <a:gd name="T39" fmla="*/ 341 h 772"/>
                <a:gd name="T40" fmla="*/ 86 w 753"/>
                <a:gd name="T41" fmla="*/ 686 h 772"/>
                <a:gd name="T42" fmla="*/ 149 w 753"/>
                <a:gd name="T43" fmla="*/ 686 h 772"/>
                <a:gd name="T44" fmla="*/ 149 w 753"/>
                <a:gd name="T45" fmla="*/ 558 h 772"/>
                <a:gd name="T46" fmla="*/ 86 w 753"/>
                <a:gd name="T47" fmla="*/ 628 h 772"/>
                <a:gd name="T48" fmla="*/ 86 w 753"/>
                <a:gd name="T49" fmla="*/ 686 h 772"/>
                <a:gd name="T50" fmla="*/ 606 w 753"/>
                <a:gd name="T51" fmla="*/ 686 h 772"/>
                <a:gd name="T52" fmla="*/ 669 w 753"/>
                <a:gd name="T53" fmla="*/ 686 h 772"/>
                <a:gd name="T54" fmla="*/ 669 w 753"/>
                <a:gd name="T55" fmla="*/ 188 h 772"/>
                <a:gd name="T56" fmla="*/ 606 w 753"/>
                <a:gd name="T57" fmla="*/ 257 h 772"/>
                <a:gd name="T58" fmla="*/ 606 w 753"/>
                <a:gd name="T59" fmla="*/ 686 h 772"/>
                <a:gd name="T60" fmla="*/ 190 w 753"/>
                <a:gd name="T61" fmla="*/ 686 h 772"/>
                <a:gd name="T62" fmla="*/ 253 w 753"/>
                <a:gd name="T63" fmla="*/ 686 h 772"/>
                <a:gd name="T64" fmla="*/ 253 w 753"/>
                <a:gd name="T65" fmla="*/ 442 h 772"/>
                <a:gd name="T66" fmla="*/ 190 w 753"/>
                <a:gd name="T67" fmla="*/ 511 h 772"/>
                <a:gd name="T68" fmla="*/ 190 w 753"/>
                <a:gd name="T69" fmla="*/ 686 h 772"/>
                <a:gd name="T70" fmla="*/ 398 w 753"/>
                <a:gd name="T71" fmla="*/ 279 h 772"/>
                <a:gd name="T72" fmla="*/ 398 w 753"/>
                <a:gd name="T73" fmla="*/ 686 h 772"/>
                <a:gd name="T74" fmla="*/ 461 w 753"/>
                <a:gd name="T75" fmla="*/ 686 h 772"/>
                <a:gd name="T76" fmla="*/ 461 w 753"/>
                <a:gd name="T77" fmla="*/ 307 h 772"/>
                <a:gd name="T78" fmla="*/ 399 w 753"/>
                <a:gd name="T79" fmla="*/ 278 h 772"/>
                <a:gd name="T80" fmla="*/ 398 w 753"/>
                <a:gd name="T81" fmla="*/ 279 h 772"/>
                <a:gd name="T82" fmla="*/ 670 w 753"/>
                <a:gd name="T83" fmla="*/ 27 h 772"/>
                <a:gd name="T84" fmla="*/ 588 w 753"/>
                <a:gd name="T85" fmla="*/ 54 h 772"/>
                <a:gd name="T86" fmla="*/ 627 w 753"/>
                <a:gd name="T87" fmla="*/ 90 h 772"/>
                <a:gd name="T88" fmla="*/ 509 w 753"/>
                <a:gd name="T89" fmla="*/ 220 h 772"/>
                <a:gd name="T90" fmla="*/ 377 w 753"/>
                <a:gd name="T91" fmla="*/ 159 h 772"/>
                <a:gd name="T92" fmla="*/ 377 w 753"/>
                <a:gd name="T93" fmla="*/ 159 h 772"/>
                <a:gd name="T94" fmla="*/ 86 w 753"/>
                <a:gd name="T95" fmla="*/ 482 h 772"/>
                <a:gd name="T96" fmla="*/ 86 w 753"/>
                <a:gd name="T97" fmla="*/ 586 h 772"/>
                <a:gd name="T98" fmla="*/ 394 w 753"/>
                <a:gd name="T99" fmla="*/ 243 h 772"/>
                <a:gd name="T100" fmla="*/ 526 w 753"/>
                <a:gd name="T101" fmla="*/ 304 h 772"/>
                <a:gd name="T102" fmla="*/ 526 w 753"/>
                <a:gd name="T103" fmla="*/ 304 h 772"/>
                <a:gd name="T104" fmla="*/ 526 w 753"/>
                <a:gd name="T105" fmla="*/ 304 h 772"/>
                <a:gd name="T106" fmla="*/ 526 w 753"/>
                <a:gd name="T107" fmla="*/ 304 h 772"/>
                <a:gd name="T108" fmla="*/ 526 w 753"/>
                <a:gd name="T109" fmla="*/ 304 h 772"/>
                <a:gd name="T110" fmla="*/ 678 w 753"/>
                <a:gd name="T111" fmla="*/ 135 h 772"/>
                <a:gd name="T112" fmla="*/ 717 w 753"/>
                <a:gd name="T113" fmla="*/ 171 h 772"/>
                <a:gd name="T114" fmla="*/ 736 w 753"/>
                <a:gd name="T115" fmla="*/ 86 h 772"/>
                <a:gd name="T116" fmla="*/ 753 w 753"/>
                <a:gd name="T117" fmla="*/ 0 h 772"/>
                <a:gd name="T118" fmla="*/ 670 w 753"/>
                <a:gd name="T119" fmla="*/ 2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3" h="772">
                  <a:moveTo>
                    <a:pt x="717" y="717"/>
                  </a:moveTo>
                  <a:lnTo>
                    <a:pt x="717" y="772"/>
                  </a:lnTo>
                  <a:lnTo>
                    <a:pt x="2" y="772"/>
                  </a:lnTo>
                  <a:lnTo>
                    <a:pt x="2" y="769"/>
                  </a:lnTo>
                  <a:lnTo>
                    <a:pt x="0" y="769"/>
                  </a:lnTo>
                  <a:lnTo>
                    <a:pt x="0" y="54"/>
                  </a:lnTo>
                  <a:lnTo>
                    <a:pt x="55" y="54"/>
                  </a:lnTo>
                  <a:lnTo>
                    <a:pt x="55" y="717"/>
                  </a:lnTo>
                  <a:lnTo>
                    <a:pt x="717" y="717"/>
                  </a:lnTo>
                  <a:close/>
                  <a:moveTo>
                    <a:pt x="294" y="686"/>
                  </a:moveTo>
                  <a:lnTo>
                    <a:pt x="356" y="686"/>
                  </a:lnTo>
                  <a:lnTo>
                    <a:pt x="356" y="326"/>
                  </a:lnTo>
                  <a:lnTo>
                    <a:pt x="294" y="396"/>
                  </a:lnTo>
                  <a:lnTo>
                    <a:pt x="294" y="686"/>
                  </a:lnTo>
                  <a:close/>
                  <a:moveTo>
                    <a:pt x="533" y="341"/>
                  </a:moveTo>
                  <a:lnTo>
                    <a:pt x="503" y="326"/>
                  </a:lnTo>
                  <a:lnTo>
                    <a:pt x="503" y="686"/>
                  </a:lnTo>
                  <a:lnTo>
                    <a:pt x="564" y="686"/>
                  </a:lnTo>
                  <a:lnTo>
                    <a:pt x="564" y="303"/>
                  </a:lnTo>
                  <a:lnTo>
                    <a:pt x="533" y="341"/>
                  </a:lnTo>
                  <a:close/>
                  <a:moveTo>
                    <a:pt x="86" y="686"/>
                  </a:moveTo>
                  <a:lnTo>
                    <a:pt x="149" y="686"/>
                  </a:lnTo>
                  <a:lnTo>
                    <a:pt x="149" y="558"/>
                  </a:lnTo>
                  <a:lnTo>
                    <a:pt x="86" y="628"/>
                  </a:lnTo>
                  <a:lnTo>
                    <a:pt x="86" y="686"/>
                  </a:lnTo>
                  <a:close/>
                  <a:moveTo>
                    <a:pt x="606" y="686"/>
                  </a:moveTo>
                  <a:lnTo>
                    <a:pt x="669" y="686"/>
                  </a:lnTo>
                  <a:lnTo>
                    <a:pt x="669" y="188"/>
                  </a:lnTo>
                  <a:lnTo>
                    <a:pt x="606" y="257"/>
                  </a:lnTo>
                  <a:lnTo>
                    <a:pt x="606" y="686"/>
                  </a:lnTo>
                  <a:close/>
                  <a:moveTo>
                    <a:pt x="190" y="686"/>
                  </a:moveTo>
                  <a:lnTo>
                    <a:pt x="253" y="686"/>
                  </a:lnTo>
                  <a:lnTo>
                    <a:pt x="253" y="442"/>
                  </a:lnTo>
                  <a:lnTo>
                    <a:pt x="190" y="511"/>
                  </a:lnTo>
                  <a:lnTo>
                    <a:pt x="190" y="686"/>
                  </a:lnTo>
                  <a:close/>
                  <a:moveTo>
                    <a:pt x="398" y="279"/>
                  </a:moveTo>
                  <a:lnTo>
                    <a:pt x="398" y="686"/>
                  </a:lnTo>
                  <a:lnTo>
                    <a:pt x="461" y="686"/>
                  </a:lnTo>
                  <a:lnTo>
                    <a:pt x="461" y="307"/>
                  </a:lnTo>
                  <a:lnTo>
                    <a:pt x="399" y="278"/>
                  </a:lnTo>
                  <a:lnTo>
                    <a:pt x="398" y="279"/>
                  </a:lnTo>
                  <a:close/>
                  <a:moveTo>
                    <a:pt x="670" y="27"/>
                  </a:moveTo>
                  <a:lnTo>
                    <a:pt x="588" y="54"/>
                  </a:lnTo>
                  <a:lnTo>
                    <a:pt x="627" y="90"/>
                  </a:lnTo>
                  <a:lnTo>
                    <a:pt x="509" y="220"/>
                  </a:lnTo>
                  <a:lnTo>
                    <a:pt x="377" y="159"/>
                  </a:lnTo>
                  <a:lnTo>
                    <a:pt x="377" y="159"/>
                  </a:lnTo>
                  <a:lnTo>
                    <a:pt x="86" y="482"/>
                  </a:lnTo>
                  <a:lnTo>
                    <a:pt x="86" y="586"/>
                  </a:lnTo>
                  <a:lnTo>
                    <a:pt x="394" y="243"/>
                  </a:lnTo>
                  <a:lnTo>
                    <a:pt x="526" y="304"/>
                  </a:lnTo>
                  <a:lnTo>
                    <a:pt x="526" y="304"/>
                  </a:lnTo>
                  <a:lnTo>
                    <a:pt x="526" y="304"/>
                  </a:lnTo>
                  <a:lnTo>
                    <a:pt x="526" y="304"/>
                  </a:lnTo>
                  <a:lnTo>
                    <a:pt x="526" y="304"/>
                  </a:lnTo>
                  <a:lnTo>
                    <a:pt x="678" y="135"/>
                  </a:lnTo>
                  <a:lnTo>
                    <a:pt x="717" y="171"/>
                  </a:lnTo>
                  <a:lnTo>
                    <a:pt x="736" y="86"/>
                  </a:lnTo>
                  <a:lnTo>
                    <a:pt x="753" y="0"/>
                  </a:lnTo>
                  <a:lnTo>
                    <a:pt x="670" y="2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0162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89"/>
                                        </p:tgtEl>
                                        <p:attrNameLst>
                                          <p:attrName>style.visibility</p:attrName>
                                        </p:attrNameLst>
                                      </p:cBhvr>
                                      <p:to>
                                        <p:strVal val="visible"/>
                                      </p:to>
                                    </p:set>
                                    <p:anim calcmode="lin" valueType="num">
                                      <p:cBhvr additive="base">
                                        <p:cTn id="27" dur="500" fill="hold"/>
                                        <p:tgtEl>
                                          <p:spTgt spid="389"/>
                                        </p:tgtEl>
                                        <p:attrNameLst>
                                          <p:attrName>ppt_x</p:attrName>
                                        </p:attrNameLst>
                                      </p:cBhvr>
                                      <p:tavLst>
                                        <p:tav tm="0">
                                          <p:val>
                                            <p:strVal val="#ppt_x"/>
                                          </p:val>
                                        </p:tav>
                                        <p:tav tm="100000">
                                          <p:val>
                                            <p:strVal val="#ppt_x"/>
                                          </p:val>
                                        </p:tav>
                                      </p:tavLst>
                                    </p:anim>
                                    <p:anim calcmode="lin" valueType="num">
                                      <p:cBhvr additive="base">
                                        <p:cTn id="28" dur="500" fill="hold"/>
                                        <p:tgtEl>
                                          <p:spTgt spid="38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90"/>
                                        </p:tgtEl>
                                        <p:attrNameLst>
                                          <p:attrName>style.visibility</p:attrName>
                                        </p:attrNameLst>
                                      </p:cBhvr>
                                      <p:to>
                                        <p:strVal val="visible"/>
                                      </p:to>
                                    </p:set>
                                    <p:anim calcmode="lin" valueType="num">
                                      <p:cBhvr additive="base">
                                        <p:cTn id="33" dur="500" fill="hold"/>
                                        <p:tgtEl>
                                          <p:spTgt spid="390"/>
                                        </p:tgtEl>
                                        <p:attrNameLst>
                                          <p:attrName>ppt_x</p:attrName>
                                        </p:attrNameLst>
                                      </p:cBhvr>
                                      <p:tavLst>
                                        <p:tav tm="0">
                                          <p:val>
                                            <p:strVal val="0-#ppt_w/2"/>
                                          </p:val>
                                        </p:tav>
                                        <p:tav tm="100000">
                                          <p:val>
                                            <p:strVal val="#ppt_x"/>
                                          </p:val>
                                        </p:tav>
                                      </p:tavLst>
                                    </p:anim>
                                    <p:anim calcmode="lin" valueType="num">
                                      <p:cBhvr additive="base">
                                        <p:cTn id="34" dur="500" fill="hold"/>
                                        <p:tgtEl>
                                          <p:spTgt spid="39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91"/>
                                        </p:tgtEl>
                                        <p:attrNameLst>
                                          <p:attrName>style.visibility</p:attrName>
                                        </p:attrNameLst>
                                      </p:cBhvr>
                                      <p:to>
                                        <p:strVal val="visible"/>
                                      </p:to>
                                    </p:set>
                                    <p:anim calcmode="lin" valueType="num">
                                      <p:cBhvr additive="base">
                                        <p:cTn id="39" dur="500" fill="hold"/>
                                        <p:tgtEl>
                                          <p:spTgt spid="391"/>
                                        </p:tgtEl>
                                        <p:attrNameLst>
                                          <p:attrName>ppt_x</p:attrName>
                                        </p:attrNameLst>
                                      </p:cBhvr>
                                      <p:tavLst>
                                        <p:tav tm="0">
                                          <p:val>
                                            <p:strVal val="0-#ppt_w/2"/>
                                          </p:val>
                                        </p:tav>
                                        <p:tav tm="100000">
                                          <p:val>
                                            <p:strVal val="#ppt_x"/>
                                          </p:val>
                                        </p:tav>
                                      </p:tavLst>
                                    </p:anim>
                                    <p:anim calcmode="lin" valueType="num">
                                      <p:cBhvr additive="base">
                                        <p:cTn id="40" dur="500" fill="hold"/>
                                        <p:tgtEl>
                                          <p:spTgt spid="39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92"/>
                                        </p:tgtEl>
                                        <p:attrNameLst>
                                          <p:attrName>style.visibility</p:attrName>
                                        </p:attrNameLst>
                                      </p:cBhvr>
                                      <p:to>
                                        <p:strVal val="visible"/>
                                      </p:to>
                                    </p:set>
                                    <p:anim calcmode="lin" valueType="num">
                                      <p:cBhvr additive="base">
                                        <p:cTn id="45" dur="500" fill="hold"/>
                                        <p:tgtEl>
                                          <p:spTgt spid="392"/>
                                        </p:tgtEl>
                                        <p:attrNameLst>
                                          <p:attrName>ppt_x</p:attrName>
                                        </p:attrNameLst>
                                      </p:cBhvr>
                                      <p:tavLst>
                                        <p:tav tm="0">
                                          <p:val>
                                            <p:strVal val="#ppt_x"/>
                                          </p:val>
                                        </p:tav>
                                        <p:tav tm="100000">
                                          <p:val>
                                            <p:strVal val="#ppt_x"/>
                                          </p:val>
                                        </p:tav>
                                      </p:tavLst>
                                    </p:anim>
                                    <p:anim calcmode="lin" valueType="num">
                                      <p:cBhvr additive="base">
                                        <p:cTn id="46" dur="500" fill="hold"/>
                                        <p:tgtEl>
                                          <p:spTgt spid="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p:bldP spid="391" grpId="0" animBg="1"/>
      <p:bldP spid="3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rot="4432496">
            <a:off x="435722" y="2308600"/>
            <a:ext cx="1871330" cy="480528"/>
          </a:xfrm>
          <a:custGeom>
            <a:avLst/>
            <a:gdLst>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42530"/>
              <a:gd name="connsiteX1" fmla="*/ 1807535 w 1807535"/>
              <a:gd name="connsiteY1" fmla="*/ 42530 h 42530"/>
              <a:gd name="connsiteX0" fmla="*/ 0 w 1807535"/>
              <a:gd name="connsiteY0" fmla="*/ 0 h 227160"/>
              <a:gd name="connsiteX1" fmla="*/ 1807535 w 1807535"/>
              <a:gd name="connsiteY1" fmla="*/ 42530 h 227160"/>
              <a:gd name="connsiteX0" fmla="*/ 0 w 1871330"/>
              <a:gd name="connsiteY0" fmla="*/ 127591 h 236246"/>
              <a:gd name="connsiteX1" fmla="*/ 1871330 w 1871330"/>
              <a:gd name="connsiteY1" fmla="*/ 0 h 236246"/>
              <a:gd name="connsiteX0" fmla="*/ 0 w 1871330"/>
              <a:gd name="connsiteY0" fmla="*/ 127591 h 425032"/>
              <a:gd name="connsiteX1" fmla="*/ 1871330 w 1871330"/>
              <a:gd name="connsiteY1" fmla="*/ 0 h 425032"/>
              <a:gd name="connsiteX0" fmla="*/ 0 w 1871330"/>
              <a:gd name="connsiteY0" fmla="*/ 127591 h 480528"/>
              <a:gd name="connsiteX1" fmla="*/ 1871330 w 1871330"/>
              <a:gd name="connsiteY1" fmla="*/ 0 h 480528"/>
            </a:gdLst>
            <a:ahLst/>
            <a:cxnLst>
              <a:cxn ang="0">
                <a:pos x="connsiteX0" y="connsiteY0"/>
              </a:cxn>
              <a:cxn ang="0">
                <a:pos x="connsiteX1" y="connsiteY1"/>
              </a:cxn>
            </a:cxnLst>
            <a:rect l="l" t="t" r="r" b="b"/>
            <a:pathLst>
              <a:path w="1871330" h="480528">
                <a:moveTo>
                  <a:pt x="0" y="127591"/>
                </a:moveTo>
                <a:cubicBezTo>
                  <a:pt x="517451" y="630866"/>
                  <a:pt x="1375143" y="602511"/>
                  <a:pt x="1871330" y="0"/>
                </a:cubicBezTo>
              </a:path>
            </a:pathLst>
          </a:custGeom>
          <a:ln>
            <a:headEnd type="none" w="med" len="med"/>
            <a:tailEnd type="arrow" w="lg" len="s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Rectangle 11"/>
          <p:cNvSpPr/>
          <p:nvPr/>
        </p:nvSpPr>
        <p:spPr>
          <a:xfrm>
            <a:off x="4994622" y="0"/>
            <a:ext cx="414937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5611593" y="577098"/>
            <a:ext cx="2915438" cy="1708772"/>
            <a:chOff x="5611593" y="577098"/>
            <a:chExt cx="2915438" cy="1708772"/>
          </a:xfrm>
        </p:grpSpPr>
        <p:sp>
          <p:nvSpPr>
            <p:cNvPr id="229" name="Freeform 190"/>
            <p:cNvSpPr>
              <a:spLocks noEditPoints="1"/>
            </p:cNvSpPr>
            <p:nvPr/>
          </p:nvSpPr>
          <p:spPr bwMode="auto">
            <a:xfrm>
              <a:off x="5983909" y="577098"/>
              <a:ext cx="2170805" cy="1213784"/>
            </a:xfrm>
            <a:custGeom>
              <a:avLst/>
              <a:gdLst>
                <a:gd name="T0" fmla="*/ 1131 w 1209"/>
                <a:gd name="T1" fmla="*/ 266 h 676"/>
                <a:gd name="T2" fmla="*/ 1127 w 1209"/>
                <a:gd name="T3" fmla="*/ 326 h 676"/>
                <a:gd name="T4" fmla="*/ 1090 w 1209"/>
                <a:gd name="T5" fmla="*/ 348 h 676"/>
                <a:gd name="T6" fmla="*/ 1054 w 1209"/>
                <a:gd name="T7" fmla="*/ 326 h 676"/>
                <a:gd name="T8" fmla="*/ 1050 w 1209"/>
                <a:gd name="T9" fmla="*/ 266 h 676"/>
                <a:gd name="T10" fmla="*/ 89 w 1209"/>
                <a:gd name="T11" fmla="*/ 230 h 676"/>
                <a:gd name="T12" fmla="*/ 135 w 1209"/>
                <a:gd name="T13" fmla="*/ 264 h 676"/>
                <a:gd name="T14" fmla="*/ 121 w 1209"/>
                <a:gd name="T15" fmla="*/ 325 h 676"/>
                <a:gd name="T16" fmla="*/ 87 w 1209"/>
                <a:gd name="T17" fmla="*/ 336 h 676"/>
                <a:gd name="T18" fmla="*/ 49 w 1209"/>
                <a:gd name="T19" fmla="*/ 305 h 676"/>
                <a:gd name="T20" fmla="*/ 55 w 1209"/>
                <a:gd name="T21" fmla="*/ 242 h 676"/>
                <a:gd name="T22" fmla="*/ 800 w 1209"/>
                <a:gd name="T23" fmla="*/ 183 h 676"/>
                <a:gd name="T24" fmla="*/ 867 w 1209"/>
                <a:gd name="T25" fmla="*/ 233 h 676"/>
                <a:gd name="T26" fmla="*/ 935 w 1209"/>
                <a:gd name="T27" fmla="*/ 401 h 676"/>
                <a:gd name="T28" fmla="*/ 1093 w 1209"/>
                <a:gd name="T29" fmla="*/ 359 h 676"/>
                <a:gd name="T30" fmla="*/ 1164 w 1209"/>
                <a:gd name="T31" fmla="*/ 388 h 676"/>
                <a:gd name="T32" fmla="*/ 1209 w 1209"/>
                <a:gd name="T33" fmla="*/ 501 h 676"/>
                <a:gd name="T34" fmla="*/ 1183 w 1209"/>
                <a:gd name="T35" fmla="*/ 516 h 676"/>
                <a:gd name="T36" fmla="*/ 1185 w 1209"/>
                <a:gd name="T37" fmla="*/ 571 h 676"/>
                <a:gd name="T38" fmla="*/ 1136 w 1209"/>
                <a:gd name="T39" fmla="*/ 673 h 676"/>
                <a:gd name="T40" fmla="*/ 1045 w 1209"/>
                <a:gd name="T41" fmla="*/ 673 h 676"/>
                <a:gd name="T42" fmla="*/ 995 w 1209"/>
                <a:gd name="T43" fmla="*/ 571 h 676"/>
                <a:gd name="T44" fmla="*/ 928 w 1209"/>
                <a:gd name="T45" fmla="*/ 482 h 676"/>
                <a:gd name="T46" fmla="*/ 912 w 1209"/>
                <a:gd name="T47" fmla="*/ 474 h 676"/>
                <a:gd name="T48" fmla="*/ 822 w 1209"/>
                <a:gd name="T49" fmla="*/ 666 h 676"/>
                <a:gd name="T50" fmla="*/ 702 w 1209"/>
                <a:gd name="T51" fmla="*/ 676 h 676"/>
                <a:gd name="T52" fmla="*/ 687 w 1209"/>
                <a:gd name="T53" fmla="*/ 662 h 676"/>
                <a:gd name="T54" fmla="*/ 588 w 1209"/>
                <a:gd name="T55" fmla="*/ 461 h 676"/>
                <a:gd name="T56" fmla="*/ 524 w 1209"/>
                <a:gd name="T57" fmla="*/ 411 h 676"/>
                <a:gd name="T58" fmla="*/ 499 w 1209"/>
                <a:gd name="T59" fmla="*/ 520 h 676"/>
                <a:gd name="T60" fmla="*/ 479 w 1209"/>
                <a:gd name="T61" fmla="*/ 674 h 676"/>
                <a:gd name="T62" fmla="*/ 358 w 1209"/>
                <a:gd name="T63" fmla="*/ 669 h 676"/>
                <a:gd name="T64" fmla="*/ 287 w 1209"/>
                <a:gd name="T65" fmla="*/ 494 h 676"/>
                <a:gd name="T66" fmla="*/ 334 w 1209"/>
                <a:gd name="T67" fmla="*/ 363 h 676"/>
                <a:gd name="T68" fmla="*/ 262 w 1209"/>
                <a:gd name="T69" fmla="*/ 471 h 676"/>
                <a:gd name="T70" fmla="*/ 139 w 1209"/>
                <a:gd name="T71" fmla="*/ 669 h 676"/>
                <a:gd name="T72" fmla="*/ 46 w 1209"/>
                <a:gd name="T73" fmla="*/ 674 h 676"/>
                <a:gd name="T74" fmla="*/ 21 w 1209"/>
                <a:gd name="T75" fmla="*/ 532 h 676"/>
                <a:gd name="T76" fmla="*/ 3 w 1209"/>
                <a:gd name="T77" fmla="*/ 382 h 676"/>
                <a:gd name="T78" fmla="*/ 83 w 1209"/>
                <a:gd name="T79" fmla="*/ 348 h 676"/>
                <a:gd name="T80" fmla="*/ 235 w 1209"/>
                <a:gd name="T81" fmla="*/ 420 h 676"/>
                <a:gd name="T82" fmla="*/ 299 w 1209"/>
                <a:gd name="T83" fmla="*/ 263 h 676"/>
                <a:gd name="T84" fmla="*/ 327 w 1209"/>
                <a:gd name="T85" fmla="*/ 200 h 676"/>
                <a:gd name="T86" fmla="*/ 465 w 1209"/>
                <a:gd name="T87" fmla="*/ 185 h 676"/>
                <a:gd name="T88" fmla="*/ 522 w 1209"/>
                <a:gd name="T89" fmla="*/ 208 h 676"/>
                <a:gd name="T90" fmla="*/ 588 w 1209"/>
                <a:gd name="T91" fmla="*/ 369 h 676"/>
                <a:gd name="T92" fmla="*/ 655 w 1209"/>
                <a:gd name="T93" fmla="*/ 207 h 676"/>
                <a:gd name="T94" fmla="*/ 740 w 1209"/>
                <a:gd name="T95" fmla="*/ 179 h 676"/>
                <a:gd name="T96" fmla="*/ 467 w 1209"/>
                <a:gd name="T97" fmla="*/ 14 h 676"/>
                <a:gd name="T98" fmla="*/ 490 w 1209"/>
                <a:gd name="T99" fmla="*/ 84 h 676"/>
                <a:gd name="T100" fmla="*/ 452 w 1209"/>
                <a:gd name="T101" fmla="*/ 154 h 676"/>
                <a:gd name="T102" fmla="*/ 392 w 1209"/>
                <a:gd name="T103" fmla="*/ 154 h 676"/>
                <a:gd name="T104" fmla="*/ 354 w 1209"/>
                <a:gd name="T105" fmla="*/ 84 h 676"/>
                <a:gd name="T106" fmla="*/ 376 w 1209"/>
                <a:gd name="T107" fmla="*/ 14 h 676"/>
                <a:gd name="T108" fmla="*/ 772 w 1209"/>
                <a:gd name="T109" fmla="*/ 1 h 676"/>
                <a:gd name="T110" fmla="*/ 825 w 1209"/>
                <a:gd name="T111" fmla="*/ 51 h 676"/>
                <a:gd name="T112" fmla="*/ 813 w 1209"/>
                <a:gd name="T113" fmla="*/ 128 h 676"/>
                <a:gd name="T114" fmla="*/ 753 w 1209"/>
                <a:gd name="T115" fmla="*/ 161 h 676"/>
                <a:gd name="T116" fmla="*/ 693 w 1209"/>
                <a:gd name="T117" fmla="*/ 115 h 676"/>
                <a:gd name="T118" fmla="*/ 690 w 1209"/>
                <a:gd name="T119" fmla="*/ 35 h 676"/>
                <a:gd name="T120" fmla="*/ 755 w 1209"/>
                <a:gd name="T12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9" h="676">
                  <a:moveTo>
                    <a:pt x="1090" y="244"/>
                  </a:moveTo>
                  <a:lnTo>
                    <a:pt x="1103" y="245"/>
                  </a:lnTo>
                  <a:lnTo>
                    <a:pt x="1114" y="249"/>
                  </a:lnTo>
                  <a:lnTo>
                    <a:pt x="1124" y="257"/>
                  </a:lnTo>
                  <a:lnTo>
                    <a:pt x="1131" y="266"/>
                  </a:lnTo>
                  <a:lnTo>
                    <a:pt x="1134" y="278"/>
                  </a:lnTo>
                  <a:lnTo>
                    <a:pt x="1134" y="288"/>
                  </a:lnTo>
                  <a:lnTo>
                    <a:pt x="1134" y="302"/>
                  </a:lnTo>
                  <a:lnTo>
                    <a:pt x="1131" y="316"/>
                  </a:lnTo>
                  <a:lnTo>
                    <a:pt x="1127" y="326"/>
                  </a:lnTo>
                  <a:lnTo>
                    <a:pt x="1119" y="335"/>
                  </a:lnTo>
                  <a:lnTo>
                    <a:pt x="1110" y="342"/>
                  </a:lnTo>
                  <a:lnTo>
                    <a:pt x="1097" y="347"/>
                  </a:lnTo>
                  <a:lnTo>
                    <a:pt x="1093" y="347"/>
                  </a:lnTo>
                  <a:lnTo>
                    <a:pt x="1090" y="348"/>
                  </a:lnTo>
                  <a:lnTo>
                    <a:pt x="1086" y="347"/>
                  </a:lnTo>
                  <a:lnTo>
                    <a:pt x="1083" y="347"/>
                  </a:lnTo>
                  <a:lnTo>
                    <a:pt x="1071" y="342"/>
                  </a:lnTo>
                  <a:lnTo>
                    <a:pt x="1060" y="335"/>
                  </a:lnTo>
                  <a:lnTo>
                    <a:pt x="1054" y="326"/>
                  </a:lnTo>
                  <a:lnTo>
                    <a:pt x="1050" y="316"/>
                  </a:lnTo>
                  <a:lnTo>
                    <a:pt x="1047" y="302"/>
                  </a:lnTo>
                  <a:lnTo>
                    <a:pt x="1046" y="288"/>
                  </a:lnTo>
                  <a:lnTo>
                    <a:pt x="1046" y="278"/>
                  </a:lnTo>
                  <a:lnTo>
                    <a:pt x="1050" y="266"/>
                  </a:lnTo>
                  <a:lnTo>
                    <a:pt x="1056" y="257"/>
                  </a:lnTo>
                  <a:lnTo>
                    <a:pt x="1066" y="249"/>
                  </a:lnTo>
                  <a:lnTo>
                    <a:pt x="1077" y="245"/>
                  </a:lnTo>
                  <a:lnTo>
                    <a:pt x="1090" y="244"/>
                  </a:lnTo>
                  <a:close/>
                  <a:moveTo>
                    <a:pt x="89" y="230"/>
                  </a:moveTo>
                  <a:lnTo>
                    <a:pt x="102" y="232"/>
                  </a:lnTo>
                  <a:lnTo>
                    <a:pt x="115" y="236"/>
                  </a:lnTo>
                  <a:lnTo>
                    <a:pt x="125" y="242"/>
                  </a:lnTo>
                  <a:lnTo>
                    <a:pt x="131" y="253"/>
                  </a:lnTo>
                  <a:lnTo>
                    <a:pt x="135" y="264"/>
                  </a:lnTo>
                  <a:lnTo>
                    <a:pt x="135" y="276"/>
                  </a:lnTo>
                  <a:lnTo>
                    <a:pt x="134" y="291"/>
                  </a:lnTo>
                  <a:lnTo>
                    <a:pt x="131" y="305"/>
                  </a:lnTo>
                  <a:lnTo>
                    <a:pt x="127" y="316"/>
                  </a:lnTo>
                  <a:lnTo>
                    <a:pt x="121" y="325"/>
                  </a:lnTo>
                  <a:lnTo>
                    <a:pt x="110" y="331"/>
                  </a:lnTo>
                  <a:lnTo>
                    <a:pt x="97" y="336"/>
                  </a:lnTo>
                  <a:lnTo>
                    <a:pt x="93" y="336"/>
                  </a:lnTo>
                  <a:lnTo>
                    <a:pt x="89" y="338"/>
                  </a:lnTo>
                  <a:lnTo>
                    <a:pt x="87" y="336"/>
                  </a:lnTo>
                  <a:lnTo>
                    <a:pt x="83" y="336"/>
                  </a:lnTo>
                  <a:lnTo>
                    <a:pt x="70" y="331"/>
                  </a:lnTo>
                  <a:lnTo>
                    <a:pt x="59" y="325"/>
                  </a:lnTo>
                  <a:lnTo>
                    <a:pt x="53" y="316"/>
                  </a:lnTo>
                  <a:lnTo>
                    <a:pt x="49" y="305"/>
                  </a:lnTo>
                  <a:lnTo>
                    <a:pt x="46" y="291"/>
                  </a:lnTo>
                  <a:lnTo>
                    <a:pt x="45" y="276"/>
                  </a:lnTo>
                  <a:lnTo>
                    <a:pt x="45" y="264"/>
                  </a:lnTo>
                  <a:lnTo>
                    <a:pt x="47" y="253"/>
                  </a:lnTo>
                  <a:lnTo>
                    <a:pt x="55" y="242"/>
                  </a:lnTo>
                  <a:lnTo>
                    <a:pt x="64" y="236"/>
                  </a:lnTo>
                  <a:lnTo>
                    <a:pt x="76" y="232"/>
                  </a:lnTo>
                  <a:lnTo>
                    <a:pt x="89" y="230"/>
                  </a:lnTo>
                  <a:close/>
                  <a:moveTo>
                    <a:pt x="771" y="179"/>
                  </a:moveTo>
                  <a:lnTo>
                    <a:pt x="800" y="183"/>
                  </a:lnTo>
                  <a:lnTo>
                    <a:pt x="827" y="190"/>
                  </a:lnTo>
                  <a:lnTo>
                    <a:pt x="851" y="200"/>
                  </a:lnTo>
                  <a:lnTo>
                    <a:pt x="855" y="203"/>
                  </a:lnTo>
                  <a:lnTo>
                    <a:pt x="856" y="207"/>
                  </a:lnTo>
                  <a:lnTo>
                    <a:pt x="867" y="233"/>
                  </a:lnTo>
                  <a:lnTo>
                    <a:pt x="880" y="263"/>
                  </a:lnTo>
                  <a:lnTo>
                    <a:pt x="893" y="297"/>
                  </a:lnTo>
                  <a:lnTo>
                    <a:pt x="907" y="334"/>
                  </a:lnTo>
                  <a:lnTo>
                    <a:pt x="922" y="368"/>
                  </a:lnTo>
                  <a:lnTo>
                    <a:pt x="935" y="401"/>
                  </a:lnTo>
                  <a:lnTo>
                    <a:pt x="946" y="429"/>
                  </a:lnTo>
                  <a:lnTo>
                    <a:pt x="1021" y="374"/>
                  </a:lnTo>
                  <a:lnTo>
                    <a:pt x="1042" y="365"/>
                  </a:lnTo>
                  <a:lnTo>
                    <a:pt x="1067" y="360"/>
                  </a:lnTo>
                  <a:lnTo>
                    <a:pt x="1093" y="359"/>
                  </a:lnTo>
                  <a:lnTo>
                    <a:pt x="1119" y="361"/>
                  </a:lnTo>
                  <a:lnTo>
                    <a:pt x="1143" y="367"/>
                  </a:lnTo>
                  <a:lnTo>
                    <a:pt x="1152" y="372"/>
                  </a:lnTo>
                  <a:lnTo>
                    <a:pt x="1158" y="378"/>
                  </a:lnTo>
                  <a:lnTo>
                    <a:pt x="1164" y="388"/>
                  </a:lnTo>
                  <a:lnTo>
                    <a:pt x="1173" y="410"/>
                  </a:lnTo>
                  <a:lnTo>
                    <a:pt x="1183" y="435"/>
                  </a:lnTo>
                  <a:lnTo>
                    <a:pt x="1192" y="458"/>
                  </a:lnTo>
                  <a:lnTo>
                    <a:pt x="1202" y="482"/>
                  </a:lnTo>
                  <a:lnTo>
                    <a:pt x="1209" y="501"/>
                  </a:lnTo>
                  <a:lnTo>
                    <a:pt x="1209" y="507"/>
                  </a:lnTo>
                  <a:lnTo>
                    <a:pt x="1204" y="513"/>
                  </a:lnTo>
                  <a:lnTo>
                    <a:pt x="1198" y="517"/>
                  </a:lnTo>
                  <a:lnTo>
                    <a:pt x="1190" y="518"/>
                  </a:lnTo>
                  <a:lnTo>
                    <a:pt x="1183" y="516"/>
                  </a:lnTo>
                  <a:lnTo>
                    <a:pt x="1152" y="467"/>
                  </a:lnTo>
                  <a:lnTo>
                    <a:pt x="1151" y="488"/>
                  </a:lnTo>
                  <a:lnTo>
                    <a:pt x="1165" y="513"/>
                  </a:lnTo>
                  <a:lnTo>
                    <a:pt x="1177" y="542"/>
                  </a:lnTo>
                  <a:lnTo>
                    <a:pt x="1185" y="571"/>
                  </a:lnTo>
                  <a:lnTo>
                    <a:pt x="1191" y="597"/>
                  </a:lnTo>
                  <a:lnTo>
                    <a:pt x="1144" y="597"/>
                  </a:lnTo>
                  <a:lnTo>
                    <a:pt x="1139" y="666"/>
                  </a:lnTo>
                  <a:lnTo>
                    <a:pt x="1137" y="670"/>
                  </a:lnTo>
                  <a:lnTo>
                    <a:pt x="1136" y="673"/>
                  </a:lnTo>
                  <a:lnTo>
                    <a:pt x="1134" y="674"/>
                  </a:lnTo>
                  <a:lnTo>
                    <a:pt x="1130" y="676"/>
                  </a:lnTo>
                  <a:lnTo>
                    <a:pt x="1051" y="676"/>
                  </a:lnTo>
                  <a:lnTo>
                    <a:pt x="1047" y="674"/>
                  </a:lnTo>
                  <a:lnTo>
                    <a:pt x="1045" y="673"/>
                  </a:lnTo>
                  <a:lnTo>
                    <a:pt x="1042" y="670"/>
                  </a:lnTo>
                  <a:lnTo>
                    <a:pt x="1042" y="666"/>
                  </a:lnTo>
                  <a:lnTo>
                    <a:pt x="1037" y="597"/>
                  </a:lnTo>
                  <a:lnTo>
                    <a:pt x="988" y="597"/>
                  </a:lnTo>
                  <a:lnTo>
                    <a:pt x="995" y="571"/>
                  </a:lnTo>
                  <a:lnTo>
                    <a:pt x="1004" y="542"/>
                  </a:lnTo>
                  <a:lnTo>
                    <a:pt x="1014" y="513"/>
                  </a:lnTo>
                  <a:lnTo>
                    <a:pt x="1029" y="488"/>
                  </a:lnTo>
                  <a:lnTo>
                    <a:pt x="1026" y="437"/>
                  </a:lnTo>
                  <a:lnTo>
                    <a:pt x="928" y="482"/>
                  </a:lnTo>
                  <a:lnTo>
                    <a:pt x="924" y="482"/>
                  </a:lnTo>
                  <a:lnTo>
                    <a:pt x="920" y="482"/>
                  </a:lnTo>
                  <a:lnTo>
                    <a:pt x="918" y="479"/>
                  </a:lnTo>
                  <a:lnTo>
                    <a:pt x="915" y="477"/>
                  </a:lnTo>
                  <a:lnTo>
                    <a:pt x="912" y="474"/>
                  </a:lnTo>
                  <a:lnTo>
                    <a:pt x="911" y="470"/>
                  </a:lnTo>
                  <a:lnTo>
                    <a:pt x="908" y="467"/>
                  </a:lnTo>
                  <a:lnTo>
                    <a:pt x="843" y="364"/>
                  </a:lnTo>
                  <a:lnTo>
                    <a:pt x="823" y="662"/>
                  </a:lnTo>
                  <a:lnTo>
                    <a:pt x="822" y="666"/>
                  </a:lnTo>
                  <a:lnTo>
                    <a:pt x="819" y="670"/>
                  </a:lnTo>
                  <a:lnTo>
                    <a:pt x="817" y="673"/>
                  </a:lnTo>
                  <a:lnTo>
                    <a:pt x="813" y="674"/>
                  </a:lnTo>
                  <a:lnTo>
                    <a:pt x="809" y="676"/>
                  </a:lnTo>
                  <a:lnTo>
                    <a:pt x="702" y="676"/>
                  </a:lnTo>
                  <a:lnTo>
                    <a:pt x="698" y="674"/>
                  </a:lnTo>
                  <a:lnTo>
                    <a:pt x="694" y="673"/>
                  </a:lnTo>
                  <a:lnTo>
                    <a:pt x="690" y="670"/>
                  </a:lnTo>
                  <a:lnTo>
                    <a:pt x="689" y="666"/>
                  </a:lnTo>
                  <a:lnTo>
                    <a:pt x="687" y="662"/>
                  </a:lnTo>
                  <a:lnTo>
                    <a:pt x="678" y="518"/>
                  </a:lnTo>
                  <a:lnTo>
                    <a:pt x="666" y="361"/>
                  </a:lnTo>
                  <a:lnTo>
                    <a:pt x="606" y="457"/>
                  </a:lnTo>
                  <a:lnTo>
                    <a:pt x="598" y="461"/>
                  </a:lnTo>
                  <a:lnTo>
                    <a:pt x="588" y="461"/>
                  </a:lnTo>
                  <a:lnTo>
                    <a:pt x="577" y="460"/>
                  </a:lnTo>
                  <a:lnTo>
                    <a:pt x="571" y="456"/>
                  </a:lnTo>
                  <a:lnTo>
                    <a:pt x="509" y="361"/>
                  </a:lnTo>
                  <a:lnTo>
                    <a:pt x="508" y="386"/>
                  </a:lnTo>
                  <a:lnTo>
                    <a:pt x="524" y="411"/>
                  </a:lnTo>
                  <a:lnTo>
                    <a:pt x="537" y="439"/>
                  </a:lnTo>
                  <a:lnTo>
                    <a:pt x="547" y="466"/>
                  </a:lnTo>
                  <a:lnTo>
                    <a:pt x="556" y="494"/>
                  </a:lnTo>
                  <a:lnTo>
                    <a:pt x="563" y="520"/>
                  </a:lnTo>
                  <a:lnTo>
                    <a:pt x="499" y="520"/>
                  </a:lnTo>
                  <a:lnTo>
                    <a:pt x="488" y="661"/>
                  </a:lnTo>
                  <a:lnTo>
                    <a:pt x="488" y="666"/>
                  </a:lnTo>
                  <a:lnTo>
                    <a:pt x="486" y="669"/>
                  </a:lnTo>
                  <a:lnTo>
                    <a:pt x="483" y="672"/>
                  </a:lnTo>
                  <a:lnTo>
                    <a:pt x="479" y="674"/>
                  </a:lnTo>
                  <a:lnTo>
                    <a:pt x="475" y="674"/>
                  </a:lnTo>
                  <a:lnTo>
                    <a:pt x="368" y="674"/>
                  </a:lnTo>
                  <a:lnTo>
                    <a:pt x="364" y="674"/>
                  </a:lnTo>
                  <a:lnTo>
                    <a:pt x="360" y="672"/>
                  </a:lnTo>
                  <a:lnTo>
                    <a:pt x="358" y="669"/>
                  </a:lnTo>
                  <a:lnTo>
                    <a:pt x="355" y="666"/>
                  </a:lnTo>
                  <a:lnTo>
                    <a:pt x="354" y="661"/>
                  </a:lnTo>
                  <a:lnTo>
                    <a:pt x="344" y="520"/>
                  </a:lnTo>
                  <a:lnTo>
                    <a:pt x="280" y="520"/>
                  </a:lnTo>
                  <a:lnTo>
                    <a:pt x="287" y="494"/>
                  </a:lnTo>
                  <a:lnTo>
                    <a:pt x="295" y="466"/>
                  </a:lnTo>
                  <a:lnTo>
                    <a:pt x="305" y="439"/>
                  </a:lnTo>
                  <a:lnTo>
                    <a:pt x="320" y="411"/>
                  </a:lnTo>
                  <a:lnTo>
                    <a:pt x="335" y="386"/>
                  </a:lnTo>
                  <a:lnTo>
                    <a:pt x="334" y="363"/>
                  </a:lnTo>
                  <a:lnTo>
                    <a:pt x="272" y="457"/>
                  </a:lnTo>
                  <a:lnTo>
                    <a:pt x="271" y="461"/>
                  </a:lnTo>
                  <a:lnTo>
                    <a:pt x="269" y="465"/>
                  </a:lnTo>
                  <a:lnTo>
                    <a:pt x="266" y="469"/>
                  </a:lnTo>
                  <a:lnTo>
                    <a:pt x="262" y="471"/>
                  </a:lnTo>
                  <a:lnTo>
                    <a:pt x="258" y="473"/>
                  </a:lnTo>
                  <a:lnTo>
                    <a:pt x="254" y="473"/>
                  </a:lnTo>
                  <a:lnTo>
                    <a:pt x="156" y="427"/>
                  </a:lnTo>
                  <a:lnTo>
                    <a:pt x="139" y="666"/>
                  </a:lnTo>
                  <a:lnTo>
                    <a:pt x="139" y="669"/>
                  </a:lnTo>
                  <a:lnTo>
                    <a:pt x="136" y="672"/>
                  </a:lnTo>
                  <a:lnTo>
                    <a:pt x="134" y="674"/>
                  </a:lnTo>
                  <a:lnTo>
                    <a:pt x="130" y="674"/>
                  </a:lnTo>
                  <a:lnTo>
                    <a:pt x="49" y="674"/>
                  </a:lnTo>
                  <a:lnTo>
                    <a:pt x="46" y="674"/>
                  </a:lnTo>
                  <a:lnTo>
                    <a:pt x="42" y="672"/>
                  </a:lnTo>
                  <a:lnTo>
                    <a:pt x="41" y="669"/>
                  </a:lnTo>
                  <a:lnTo>
                    <a:pt x="40" y="666"/>
                  </a:lnTo>
                  <a:lnTo>
                    <a:pt x="30" y="534"/>
                  </a:lnTo>
                  <a:lnTo>
                    <a:pt x="21" y="532"/>
                  </a:lnTo>
                  <a:lnTo>
                    <a:pt x="12" y="526"/>
                  </a:lnTo>
                  <a:lnTo>
                    <a:pt x="8" y="518"/>
                  </a:lnTo>
                  <a:lnTo>
                    <a:pt x="5" y="508"/>
                  </a:lnTo>
                  <a:lnTo>
                    <a:pt x="0" y="397"/>
                  </a:lnTo>
                  <a:lnTo>
                    <a:pt x="3" y="382"/>
                  </a:lnTo>
                  <a:lnTo>
                    <a:pt x="11" y="370"/>
                  </a:lnTo>
                  <a:lnTo>
                    <a:pt x="24" y="361"/>
                  </a:lnTo>
                  <a:lnTo>
                    <a:pt x="42" y="355"/>
                  </a:lnTo>
                  <a:lnTo>
                    <a:pt x="62" y="351"/>
                  </a:lnTo>
                  <a:lnTo>
                    <a:pt x="83" y="348"/>
                  </a:lnTo>
                  <a:lnTo>
                    <a:pt x="105" y="350"/>
                  </a:lnTo>
                  <a:lnTo>
                    <a:pt x="126" y="352"/>
                  </a:lnTo>
                  <a:lnTo>
                    <a:pt x="144" y="357"/>
                  </a:lnTo>
                  <a:lnTo>
                    <a:pt x="160" y="365"/>
                  </a:lnTo>
                  <a:lnTo>
                    <a:pt x="235" y="420"/>
                  </a:lnTo>
                  <a:lnTo>
                    <a:pt x="246" y="393"/>
                  </a:lnTo>
                  <a:lnTo>
                    <a:pt x="258" y="361"/>
                  </a:lnTo>
                  <a:lnTo>
                    <a:pt x="272" y="329"/>
                  </a:lnTo>
                  <a:lnTo>
                    <a:pt x="286" y="296"/>
                  </a:lnTo>
                  <a:lnTo>
                    <a:pt x="299" y="263"/>
                  </a:lnTo>
                  <a:lnTo>
                    <a:pt x="310" y="233"/>
                  </a:lnTo>
                  <a:lnTo>
                    <a:pt x="321" y="208"/>
                  </a:lnTo>
                  <a:lnTo>
                    <a:pt x="322" y="206"/>
                  </a:lnTo>
                  <a:lnTo>
                    <a:pt x="325" y="203"/>
                  </a:lnTo>
                  <a:lnTo>
                    <a:pt x="327" y="200"/>
                  </a:lnTo>
                  <a:lnTo>
                    <a:pt x="351" y="191"/>
                  </a:lnTo>
                  <a:lnTo>
                    <a:pt x="377" y="185"/>
                  </a:lnTo>
                  <a:lnTo>
                    <a:pt x="407" y="181"/>
                  </a:lnTo>
                  <a:lnTo>
                    <a:pt x="436" y="181"/>
                  </a:lnTo>
                  <a:lnTo>
                    <a:pt x="465" y="185"/>
                  </a:lnTo>
                  <a:lnTo>
                    <a:pt x="492" y="191"/>
                  </a:lnTo>
                  <a:lnTo>
                    <a:pt x="516" y="200"/>
                  </a:lnTo>
                  <a:lnTo>
                    <a:pt x="518" y="203"/>
                  </a:lnTo>
                  <a:lnTo>
                    <a:pt x="521" y="206"/>
                  </a:lnTo>
                  <a:lnTo>
                    <a:pt x="522" y="208"/>
                  </a:lnTo>
                  <a:lnTo>
                    <a:pt x="533" y="236"/>
                  </a:lnTo>
                  <a:lnTo>
                    <a:pt x="546" y="266"/>
                  </a:lnTo>
                  <a:lnTo>
                    <a:pt x="560" y="300"/>
                  </a:lnTo>
                  <a:lnTo>
                    <a:pt x="575" y="335"/>
                  </a:lnTo>
                  <a:lnTo>
                    <a:pt x="588" y="369"/>
                  </a:lnTo>
                  <a:lnTo>
                    <a:pt x="602" y="335"/>
                  </a:lnTo>
                  <a:lnTo>
                    <a:pt x="617" y="300"/>
                  </a:lnTo>
                  <a:lnTo>
                    <a:pt x="631" y="264"/>
                  </a:lnTo>
                  <a:lnTo>
                    <a:pt x="644" y="233"/>
                  </a:lnTo>
                  <a:lnTo>
                    <a:pt x="655" y="207"/>
                  </a:lnTo>
                  <a:lnTo>
                    <a:pt x="656" y="203"/>
                  </a:lnTo>
                  <a:lnTo>
                    <a:pt x="660" y="200"/>
                  </a:lnTo>
                  <a:lnTo>
                    <a:pt x="683" y="190"/>
                  </a:lnTo>
                  <a:lnTo>
                    <a:pt x="711" y="183"/>
                  </a:lnTo>
                  <a:lnTo>
                    <a:pt x="740" y="179"/>
                  </a:lnTo>
                  <a:lnTo>
                    <a:pt x="771" y="179"/>
                  </a:lnTo>
                  <a:close/>
                  <a:moveTo>
                    <a:pt x="422" y="1"/>
                  </a:moveTo>
                  <a:lnTo>
                    <a:pt x="439" y="3"/>
                  </a:lnTo>
                  <a:lnTo>
                    <a:pt x="454" y="8"/>
                  </a:lnTo>
                  <a:lnTo>
                    <a:pt x="467" y="14"/>
                  </a:lnTo>
                  <a:lnTo>
                    <a:pt x="478" y="25"/>
                  </a:lnTo>
                  <a:lnTo>
                    <a:pt x="486" y="38"/>
                  </a:lnTo>
                  <a:lnTo>
                    <a:pt x="490" y="54"/>
                  </a:lnTo>
                  <a:lnTo>
                    <a:pt x="490" y="67"/>
                  </a:lnTo>
                  <a:lnTo>
                    <a:pt x="490" y="84"/>
                  </a:lnTo>
                  <a:lnTo>
                    <a:pt x="487" y="101"/>
                  </a:lnTo>
                  <a:lnTo>
                    <a:pt x="483" y="118"/>
                  </a:lnTo>
                  <a:lnTo>
                    <a:pt x="479" y="130"/>
                  </a:lnTo>
                  <a:lnTo>
                    <a:pt x="467" y="144"/>
                  </a:lnTo>
                  <a:lnTo>
                    <a:pt x="452" y="154"/>
                  </a:lnTo>
                  <a:lnTo>
                    <a:pt x="432" y="162"/>
                  </a:lnTo>
                  <a:lnTo>
                    <a:pt x="424" y="164"/>
                  </a:lnTo>
                  <a:lnTo>
                    <a:pt x="418" y="164"/>
                  </a:lnTo>
                  <a:lnTo>
                    <a:pt x="410" y="162"/>
                  </a:lnTo>
                  <a:lnTo>
                    <a:pt x="392" y="154"/>
                  </a:lnTo>
                  <a:lnTo>
                    <a:pt x="376" y="144"/>
                  </a:lnTo>
                  <a:lnTo>
                    <a:pt x="364" y="130"/>
                  </a:lnTo>
                  <a:lnTo>
                    <a:pt x="360" y="118"/>
                  </a:lnTo>
                  <a:lnTo>
                    <a:pt x="356" y="101"/>
                  </a:lnTo>
                  <a:lnTo>
                    <a:pt x="354" y="84"/>
                  </a:lnTo>
                  <a:lnTo>
                    <a:pt x="352" y="67"/>
                  </a:lnTo>
                  <a:lnTo>
                    <a:pt x="354" y="54"/>
                  </a:lnTo>
                  <a:lnTo>
                    <a:pt x="356" y="38"/>
                  </a:lnTo>
                  <a:lnTo>
                    <a:pt x="364" y="25"/>
                  </a:lnTo>
                  <a:lnTo>
                    <a:pt x="376" y="14"/>
                  </a:lnTo>
                  <a:lnTo>
                    <a:pt x="389" y="8"/>
                  </a:lnTo>
                  <a:lnTo>
                    <a:pt x="405" y="3"/>
                  </a:lnTo>
                  <a:lnTo>
                    <a:pt x="422" y="1"/>
                  </a:lnTo>
                  <a:close/>
                  <a:moveTo>
                    <a:pt x="755" y="0"/>
                  </a:moveTo>
                  <a:lnTo>
                    <a:pt x="772" y="1"/>
                  </a:lnTo>
                  <a:lnTo>
                    <a:pt x="788" y="5"/>
                  </a:lnTo>
                  <a:lnTo>
                    <a:pt x="801" y="12"/>
                  </a:lnTo>
                  <a:lnTo>
                    <a:pt x="813" y="22"/>
                  </a:lnTo>
                  <a:lnTo>
                    <a:pt x="821" y="35"/>
                  </a:lnTo>
                  <a:lnTo>
                    <a:pt x="825" y="51"/>
                  </a:lnTo>
                  <a:lnTo>
                    <a:pt x="825" y="64"/>
                  </a:lnTo>
                  <a:lnTo>
                    <a:pt x="823" y="81"/>
                  </a:lnTo>
                  <a:lnTo>
                    <a:pt x="821" y="100"/>
                  </a:lnTo>
                  <a:lnTo>
                    <a:pt x="818" y="115"/>
                  </a:lnTo>
                  <a:lnTo>
                    <a:pt x="813" y="128"/>
                  </a:lnTo>
                  <a:lnTo>
                    <a:pt x="801" y="141"/>
                  </a:lnTo>
                  <a:lnTo>
                    <a:pt x="785" y="153"/>
                  </a:lnTo>
                  <a:lnTo>
                    <a:pt x="766" y="161"/>
                  </a:lnTo>
                  <a:lnTo>
                    <a:pt x="758" y="161"/>
                  </a:lnTo>
                  <a:lnTo>
                    <a:pt x="753" y="161"/>
                  </a:lnTo>
                  <a:lnTo>
                    <a:pt x="745" y="161"/>
                  </a:lnTo>
                  <a:lnTo>
                    <a:pt x="725" y="153"/>
                  </a:lnTo>
                  <a:lnTo>
                    <a:pt x="708" y="141"/>
                  </a:lnTo>
                  <a:lnTo>
                    <a:pt x="698" y="128"/>
                  </a:lnTo>
                  <a:lnTo>
                    <a:pt x="693" y="115"/>
                  </a:lnTo>
                  <a:lnTo>
                    <a:pt x="690" y="100"/>
                  </a:lnTo>
                  <a:lnTo>
                    <a:pt x="687" y="81"/>
                  </a:lnTo>
                  <a:lnTo>
                    <a:pt x="686" y="64"/>
                  </a:lnTo>
                  <a:lnTo>
                    <a:pt x="686" y="51"/>
                  </a:lnTo>
                  <a:lnTo>
                    <a:pt x="690" y="35"/>
                  </a:lnTo>
                  <a:lnTo>
                    <a:pt x="698" y="22"/>
                  </a:lnTo>
                  <a:lnTo>
                    <a:pt x="710" y="12"/>
                  </a:lnTo>
                  <a:lnTo>
                    <a:pt x="723" y="5"/>
                  </a:lnTo>
                  <a:lnTo>
                    <a:pt x="738" y="1"/>
                  </a:lnTo>
                  <a:lnTo>
                    <a:pt x="75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33" name="TextBox 44132"/>
            <p:cNvSpPr txBox="1"/>
            <p:nvPr/>
          </p:nvSpPr>
          <p:spPr>
            <a:xfrm>
              <a:off x="5611593" y="1885760"/>
              <a:ext cx="2915438" cy="400110"/>
            </a:xfrm>
            <a:prstGeom prst="rect">
              <a:avLst/>
            </a:prstGeom>
            <a:solidFill>
              <a:schemeClr val="accent2"/>
            </a:solidFill>
          </p:spPr>
          <p:txBody>
            <a:bodyPr wrap="square" rtlCol="0">
              <a:spAutoFit/>
            </a:bodyPr>
            <a:lstStyle/>
            <a:p>
              <a:pPr algn="ctr"/>
              <a:r>
                <a:rPr lang="en-US" sz="2000" b="1" dirty="0" smtClean="0">
                  <a:solidFill>
                    <a:schemeClr val="bg1"/>
                  </a:solidFill>
                </a:rPr>
                <a:t>YOUR FAMILY</a:t>
              </a:r>
              <a:endParaRPr lang="en-US" sz="2000" b="1" dirty="0">
                <a:solidFill>
                  <a:schemeClr val="bg1"/>
                </a:solidFill>
              </a:endParaRPr>
            </a:p>
          </p:txBody>
        </p:sp>
      </p:grpSp>
      <p:sp>
        <p:nvSpPr>
          <p:cNvPr id="231" name="Rectangle 230"/>
          <p:cNvSpPr/>
          <p:nvPr/>
        </p:nvSpPr>
        <p:spPr>
          <a:xfrm>
            <a:off x="4855028" y="0"/>
            <a:ext cx="13959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385"/>
          <p:cNvGrpSpPr/>
          <p:nvPr/>
        </p:nvGrpSpPr>
        <p:grpSpPr>
          <a:xfrm>
            <a:off x="525900" y="671976"/>
            <a:ext cx="2844484" cy="1213784"/>
            <a:chOff x="734357" y="3551284"/>
            <a:chExt cx="2844484" cy="1213784"/>
          </a:xfrm>
        </p:grpSpPr>
        <p:sp>
          <p:nvSpPr>
            <p:cNvPr id="18" name="Oval 17"/>
            <p:cNvSpPr/>
            <p:nvPr/>
          </p:nvSpPr>
          <p:spPr>
            <a:xfrm>
              <a:off x="734357" y="3551284"/>
              <a:ext cx="1213785" cy="12137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94139" y="3804233"/>
              <a:ext cx="1484702" cy="707886"/>
            </a:xfrm>
            <a:prstGeom prst="rect">
              <a:avLst/>
            </a:prstGeom>
            <a:noFill/>
          </p:spPr>
          <p:txBody>
            <a:bodyPr wrap="none" rtlCol="0" anchor="ctr">
              <a:spAutoFit/>
            </a:bodyPr>
            <a:lstStyle/>
            <a:p>
              <a:r>
                <a:rPr lang="en-US" sz="2000" dirty="0" smtClean="0">
                  <a:solidFill>
                    <a:schemeClr val="accent2"/>
                  </a:solidFill>
                </a:rPr>
                <a:t>BUSINESS</a:t>
              </a:r>
              <a:br>
                <a:rPr lang="en-US" sz="2000" dirty="0" smtClean="0">
                  <a:solidFill>
                    <a:schemeClr val="accent2"/>
                  </a:solidFill>
                </a:rPr>
              </a:br>
              <a:r>
                <a:rPr lang="en-US" sz="2000" dirty="0" smtClean="0">
                  <a:solidFill>
                    <a:schemeClr val="accent2"/>
                  </a:solidFill>
                </a:rPr>
                <a:t>COSTS</a:t>
              </a:r>
              <a:endParaRPr lang="en-US" sz="2000" dirty="0">
                <a:solidFill>
                  <a:schemeClr val="accent2"/>
                </a:solidFill>
              </a:endParaRPr>
            </a:p>
          </p:txBody>
        </p:sp>
        <p:sp>
          <p:nvSpPr>
            <p:cNvPr id="275" name="Freeform 222"/>
            <p:cNvSpPr>
              <a:spLocks noEditPoints="1"/>
            </p:cNvSpPr>
            <p:nvPr/>
          </p:nvSpPr>
          <p:spPr bwMode="auto">
            <a:xfrm>
              <a:off x="1121664" y="3853764"/>
              <a:ext cx="439172" cy="608824"/>
            </a:xfrm>
            <a:custGeom>
              <a:avLst/>
              <a:gdLst>
                <a:gd name="T0" fmla="*/ 20 w 365"/>
                <a:gd name="T1" fmla="*/ 3 h 506"/>
                <a:gd name="T2" fmla="*/ 0 w 365"/>
                <a:gd name="T3" fmla="*/ 32 h 506"/>
                <a:gd name="T4" fmla="*/ 9 w 365"/>
                <a:gd name="T5" fmla="*/ 496 h 506"/>
                <a:gd name="T6" fmla="*/ 335 w 365"/>
                <a:gd name="T7" fmla="*/ 506 h 506"/>
                <a:gd name="T8" fmla="*/ 363 w 365"/>
                <a:gd name="T9" fmla="*/ 487 h 506"/>
                <a:gd name="T10" fmla="*/ 363 w 365"/>
                <a:gd name="T11" fmla="*/ 20 h 506"/>
                <a:gd name="T12" fmla="*/ 335 w 365"/>
                <a:gd name="T13" fmla="*/ 0 h 506"/>
                <a:gd name="T14" fmla="*/ 60 w 365"/>
                <a:gd name="T15" fmla="*/ 452 h 506"/>
                <a:gd name="T16" fmla="*/ 54 w 365"/>
                <a:gd name="T17" fmla="*/ 419 h 506"/>
                <a:gd name="T18" fmla="*/ 81 w 365"/>
                <a:gd name="T19" fmla="*/ 401 h 506"/>
                <a:gd name="T20" fmla="*/ 109 w 365"/>
                <a:gd name="T21" fmla="*/ 419 h 506"/>
                <a:gd name="T22" fmla="*/ 102 w 365"/>
                <a:gd name="T23" fmla="*/ 452 h 506"/>
                <a:gd name="T24" fmla="*/ 81 w 365"/>
                <a:gd name="T25" fmla="*/ 359 h 506"/>
                <a:gd name="T26" fmla="*/ 54 w 365"/>
                <a:gd name="T27" fmla="*/ 341 h 506"/>
                <a:gd name="T28" fmla="*/ 60 w 365"/>
                <a:gd name="T29" fmla="*/ 308 h 506"/>
                <a:gd name="T30" fmla="*/ 93 w 365"/>
                <a:gd name="T31" fmla="*/ 301 h 506"/>
                <a:gd name="T32" fmla="*/ 111 w 365"/>
                <a:gd name="T33" fmla="*/ 329 h 506"/>
                <a:gd name="T34" fmla="*/ 93 w 365"/>
                <a:gd name="T35" fmla="*/ 356 h 506"/>
                <a:gd name="T36" fmla="*/ 69 w 365"/>
                <a:gd name="T37" fmla="*/ 254 h 506"/>
                <a:gd name="T38" fmla="*/ 52 w 365"/>
                <a:gd name="T39" fmla="*/ 228 h 506"/>
                <a:gd name="T40" fmla="*/ 69 w 365"/>
                <a:gd name="T41" fmla="*/ 201 h 506"/>
                <a:gd name="T42" fmla="*/ 102 w 365"/>
                <a:gd name="T43" fmla="*/ 206 h 506"/>
                <a:gd name="T44" fmla="*/ 109 w 365"/>
                <a:gd name="T45" fmla="*/ 239 h 506"/>
                <a:gd name="T46" fmla="*/ 81 w 365"/>
                <a:gd name="T47" fmla="*/ 257 h 506"/>
                <a:gd name="T48" fmla="*/ 162 w 365"/>
                <a:gd name="T49" fmla="*/ 452 h 506"/>
                <a:gd name="T50" fmla="*/ 156 w 365"/>
                <a:gd name="T51" fmla="*/ 419 h 506"/>
                <a:gd name="T52" fmla="*/ 183 w 365"/>
                <a:gd name="T53" fmla="*/ 401 h 506"/>
                <a:gd name="T54" fmla="*/ 211 w 365"/>
                <a:gd name="T55" fmla="*/ 419 h 506"/>
                <a:gd name="T56" fmla="*/ 204 w 365"/>
                <a:gd name="T57" fmla="*/ 452 h 506"/>
                <a:gd name="T58" fmla="*/ 183 w 365"/>
                <a:gd name="T59" fmla="*/ 359 h 506"/>
                <a:gd name="T60" fmla="*/ 156 w 365"/>
                <a:gd name="T61" fmla="*/ 341 h 506"/>
                <a:gd name="T62" fmla="*/ 162 w 365"/>
                <a:gd name="T63" fmla="*/ 308 h 506"/>
                <a:gd name="T64" fmla="*/ 195 w 365"/>
                <a:gd name="T65" fmla="*/ 301 h 506"/>
                <a:gd name="T66" fmla="*/ 213 w 365"/>
                <a:gd name="T67" fmla="*/ 329 h 506"/>
                <a:gd name="T68" fmla="*/ 195 w 365"/>
                <a:gd name="T69" fmla="*/ 356 h 506"/>
                <a:gd name="T70" fmla="*/ 172 w 365"/>
                <a:gd name="T71" fmla="*/ 254 h 506"/>
                <a:gd name="T72" fmla="*/ 153 w 365"/>
                <a:gd name="T73" fmla="*/ 228 h 506"/>
                <a:gd name="T74" fmla="*/ 172 w 365"/>
                <a:gd name="T75" fmla="*/ 201 h 506"/>
                <a:gd name="T76" fmla="*/ 204 w 365"/>
                <a:gd name="T77" fmla="*/ 206 h 506"/>
                <a:gd name="T78" fmla="*/ 211 w 365"/>
                <a:gd name="T79" fmla="*/ 239 h 506"/>
                <a:gd name="T80" fmla="*/ 183 w 365"/>
                <a:gd name="T81" fmla="*/ 257 h 506"/>
                <a:gd name="T82" fmla="*/ 263 w 365"/>
                <a:gd name="T83" fmla="*/ 452 h 506"/>
                <a:gd name="T84" fmla="*/ 257 w 365"/>
                <a:gd name="T85" fmla="*/ 419 h 506"/>
                <a:gd name="T86" fmla="*/ 284 w 365"/>
                <a:gd name="T87" fmla="*/ 401 h 506"/>
                <a:gd name="T88" fmla="*/ 312 w 365"/>
                <a:gd name="T89" fmla="*/ 419 h 506"/>
                <a:gd name="T90" fmla="*/ 305 w 365"/>
                <a:gd name="T91" fmla="*/ 452 h 506"/>
                <a:gd name="T92" fmla="*/ 284 w 365"/>
                <a:gd name="T93" fmla="*/ 359 h 506"/>
                <a:gd name="T94" fmla="*/ 257 w 365"/>
                <a:gd name="T95" fmla="*/ 341 h 506"/>
                <a:gd name="T96" fmla="*/ 263 w 365"/>
                <a:gd name="T97" fmla="*/ 308 h 506"/>
                <a:gd name="T98" fmla="*/ 296 w 365"/>
                <a:gd name="T99" fmla="*/ 301 h 506"/>
                <a:gd name="T100" fmla="*/ 314 w 365"/>
                <a:gd name="T101" fmla="*/ 329 h 506"/>
                <a:gd name="T102" fmla="*/ 296 w 365"/>
                <a:gd name="T103" fmla="*/ 356 h 506"/>
                <a:gd name="T104" fmla="*/ 272 w 365"/>
                <a:gd name="T105" fmla="*/ 254 h 506"/>
                <a:gd name="T106" fmla="*/ 255 w 365"/>
                <a:gd name="T107" fmla="*/ 228 h 506"/>
                <a:gd name="T108" fmla="*/ 272 w 365"/>
                <a:gd name="T109" fmla="*/ 201 h 506"/>
                <a:gd name="T110" fmla="*/ 305 w 365"/>
                <a:gd name="T111" fmla="*/ 206 h 506"/>
                <a:gd name="T112" fmla="*/ 312 w 365"/>
                <a:gd name="T113" fmla="*/ 239 h 506"/>
                <a:gd name="T114" fmla="*/ 284 w 365"/>
                <a:gd name="T115" fmla="*/ 257 h 506"/>
                <a:gd name="T116" fmla="*/ 323 w 365"/>
                <a:gd name="T117" fmla="*/ 146 h 506"/>
                <a:gd name="T118" fmla="*/ 43 w 365"/>
                <a:gd name="T119" fmla="*/ 146 h 506"/>
                <a:gd name="T120" fmla="*/ 41 w 365"/>
                <a:gd name="T121" fmla="*/ 53 h 506"/>
                <a:gd name="T122" fmla="*/ 46 w 365"/>
                <a:gd name="T123" fmla="*/ 47 h 506"/>
                <a:gd name="T124" fmla="*/ 325 w 365"/>
                <a:gd name="T125" fmla="*/ 5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506">
                  <a:moveTo>
                    <a:pt x="335" y="0"/>
                  </a:moveTo>
                  <a:lnTo>
                    <a:pt x="32" y="0"/>
                  </a:lnTo>
                  <a:lnTo>
                    <a:pt x="20" y="3"/>
                  </a:lnTo>
                  <a:lnTo>
                    <a:pt x="9" y="10"/>
                  </a:lnTo>
                  <a:lnTo>
                    <a:pt x="3" y="20"/>
                  </a:lnTo>
                  <a:lnTo>
                    <a:pt x="0" y="32"/>
                  </a:lnTo>
                  <a:lnTo>
                    <a:pt x="0" y="476"/>
                  </a:lnTo>
                  <a:lnTo>
                    <a:pt x="3" y="487"/>
                  </a:lnTo>
                  <a:lnTo>
                    <a:pt x="9" y="496"/>
                  </a:lnTo>
                  <a:lnTo>
                    <a:pt x="20" y="503"/>
                  </a:lnTo>
                  <a:lnTo>
                    <a:pt x="32" y="506"/>
                  </a:lnTo>
                  <a:lnTo>
                    <a:pt x="335" y="506"/>
                  </a:lnTo>
                  <a:lnTo>
                    <a:pt x="347" y="503"/>
                  </a:lnTo>
                  <a:lnTo>
                    <a:pt x="356" y="496"/>
                  </a:lnTo>
                  <a:lnTo>
                    <a:pt x="363" y="487"/>
                  </a:lnTo>
                  <a:lnTo>
                    <a:pt x="365" y="476"/>
                  </a:lnTo>
                  <a:lnTo>
                    <a:pt x="365" y="32"/>
                  </a:lnTo>
                  <a:lnTo>
                    <a:pt x="363" y="20"/>
                  </a:lnTo>
                  <a:lnTo>
                    <a:pt x="356" y="10"/>
                  </a:lnTo>
                  <a:lnTo>
                    <a:pt x="347" y="3"/>
                  </a:lnTo>
                  <a:lnTo>
                    <a:pt x="335" y="0"/>
                  </a:lnTo>
                  <a:close/>
                  <a:moveTo>
                    <a:pt x="81" y="460"/>
                  </a:moveTo>
                  <a:lnTo>
                    <a:pt x="69" y="457"/>
                  </a:lnTo>
                  <a:lnTo>
                    <a:pt x="60" y="452"/>
                  </a:lnTo>
                  <a:lnTo>
                    <a:pt x="54" y="442"/>
                  </a:lnTo>
                  <a:lnTo>
                    <a:pt x="52" y="431"/>
                  </a:lnTo>
                  <a:lnTo>
                    <a:pt x="54" y="419"/>
                  </a:lnTo>
                  <a:lnTo>
                    <a:pt x="60" y="409"/>
                  </a:lnTo>
                  <a:lnTo>
                    <a:pt x="69" y="404"/>
                  </a:lnTo>
                  <a:lnTo>
                    <a:pt x="81" y="401"/>
                  </a:lnTo>
                  <a:lnTo>
                    <a:pt x="93" y="404"/>
                  </a:lnTo>
                  <a:lnTo>
                    <a:pt x="102" y="409"/>
                  </a:lnTo>
                  <a:lnTo>
                    <a:pt x="109" y="419"/>
                  </a:lnTo>
                  <a:lnTo>
                    <a:pt x="111" y="431"/>
                  </a:lnTo>
                  <a:lnTo>
                    <a:pt x="109" y="442"/>
                  </a:lnTo>
                  <a:lnTo>
                    <a:pt x="102" y="452"/>
                  </a:lnTo>
                  <a:lnTo>
                    <a:pt x="93" y="457"/>
                  </a:lnTo>
                  <a:lnTo>
                    <a:pt x="81" y="460"/>
                  </a:lnTo>
                  <a:close/>
                  <a:moveTo>
                    <a:pt x="81" y="359"/>
                  </a:moveTo>
                  <a:lnTo>
                    <a:pt x="69" y="356"/>
                  </a:lnTo>
                  <a:lnTo>
                    <a:pt x="60" y="350"/>
                  </a:lnTo>
                  <a:lnTo>
                    <a:pt x="54" y="341"/>
                  </a:lnTo>
                  <a:lnTo>
                    <a:pt x="52" y="329"/>
                  </a:lnTo>
                  <a:lnTo>
                    <a:pt x="54" y="317"/>
                  </a:lnTo>
                  <a:lnTo>
                    <a:pt x="60" y="308"/>
                  </a:lnTo>
                  <a:lnTo>
                    <a:pt x="69" y="301"/>
                  </a:lnTo>
                  <a:lnTo>
                    <a:pt x="81" y="299"/>
                  </a:lnTo>
                  <a:lnTo>
                    <a:pt x="93" y="301"/>
                  </a:lnTo>
                  <a:lnTo>
                    <a:pt x="102" y="308"/>
                  </a:lnTo>
                  <a:lnTo>
                    <a:pt x="109" y="317"/>
                  </a:lnTo>
                  <a:lnTo>
                    <a:pt x="111" y="329"/>
                  </a:lnTo>
                  <a:lnTo>
                    <a:pt x="109" y="341"/>
                  </a:lnTo>
                  <a:lnTo>
                    <a:pt x="102" y="350"/>
                  </a:lnTo>
                  <a:lnTo>
                    <a:pt x="93" y="356"/>
                  </a:lnTo>
                  <a:lnTo>
                    <a:pt x="81" y="359"/>
                  </a:lnTo>
                  <a:close/>
                  <a:moveTo>
                    <a:pt x="81" y="257"/>
                  </a:moveTo>
                  <a:lnTo>
                    <a:pt x="69" y="254"/>
                  </a:lnTo>
                  <a:lnTo>
                    <a:pt x="60" y="249"/>
                  </a:lnTo>
                  <a:lnTo>
                    <a:pt x="54" y="239"/>
                  </a:lnTo>
                  <a:lnTo>
                    <a:pt x="52" y="228"/>
                  </a:lnTo>
                  <a:lnTo>
                    <a:pt x="54" y="216"/>
                  </a:lnTo>
                  <a:lnTo>
                    <a:pt x="60" y="206"/>
                  </a:lnTo>
                  <a:lnTo>
                    <a:pt x="69" y="201"/>
                  </a:lnTo>
                  <a:lnTo>
                    <a:pt x="81" y="198"/>
                  </a:lnTo>
                  <a:lnTo>
                    <a:pt x="93" y="201"/>
                  </a:lnTo>
                  <a:lnTo>
                    <a:pt x="102" y="206"/>
                  </a:lnTo>
                  <a:lnTo>
                    <a:pt x="109" y="216"/>
                  </a:lnTo>
                  <a:lnTo>
                    <a:pt x="111" y="228"/>
                  </a:lnTo>
                  <a:lnTo>
                    <a:pt x="109" y="239"/>
                  </a:lnTo>
                  <a:lnTo>
                    <a:pt x="102" y="249"/>
                  </a:lnTo>
                  <a:lnTo>
                    <a:pt x="93" y="254"/>
                  </a:lnTo>
                  <a:lnTo>
                    <a:pt x="81" y="257"/>
                  </a:lnTo>
                  <a:close/>
                  <a:moveTo>
                    <a:pt x="183" y="460"/>
                  </a:moveTo>
                  <a:lnTo>
                    <a:pt x="172" y="457"/>
                  </a:lnTo>
                  <a:lnTo>
                    <a:pt x="162" y="452"/>
                  </a:lnTo>
                  <a:lnTo>
                    <a:pt x="156" y="442"/>
                  </a:lnTo>
                  <a:lnTo>
                    <a:pt x="153" y="431"/>
                  </a:lnTo>
                  <a:lnTo>
                    <a:pt x="156" y="419"/>
                  </a:lnTo>
                  <a:lnTo>
                    <a:pt x="162" y="409"/>
                  </a:lnTo>
                  <a:lnTo>
                    <a:pt x="172" y="404"/>
                  </a:lnTo>
                  <a:lnTo>
                    <a:pt x="183" y="401"/>
                  </a:lnTo>
                  <a:lnTo>
                    <a:pt x="195" y="404"/>
                  </a:lnTo>
                  <a:lnTo>
                    <a:pt x="204" y="409"/>
                  </a:lnTo>
                  <a:lnTo>
                    <a:pt x="211" y="419"/>
                  </a:lnTo>
                  <a:lnTo>
                    <a:pt x="213" y="431"/>
                  </a:lnTo>
                  <a:lnTo>
                    <a:pt x="211" y="442"/>
                  </a:lnTo>
                  <a:lnTo>
                    <a:pt x="204" y="452"/>
                  </a:lnTo>
                  <a:lnTo>
                    <a:pt x="195" y="457"/>
                  </a:lnTo>
                  <a:lnTo>
                    <a:pt x="183" y="460"/>
                  </a:lnTo>
                  <a:close/>
                  <a:moveTo>
                    <a:pt x="183" y="359"/>
                  </a:moveTo>
                  <a:lnTo>
                    <a:pt x="172" y="356"/>
                  </a:lnTo>
                  <a:lnTo>
                    <a:pt x="162" y="350"/>
                  </a:lnTo>
                  <a:lnTo>
                    <a:pt x="156" y="341"/>
                  </a:lnTo>
                  <a:lnTo>
                    <a:pt x="153" y="329"/>
                  </a:lnTo>
                  <a:lnTo>
                    <a:pt x="156" y="317"/>
                  </a:lnTo>
                  <a:lnTo>
                    <a:pt x="162" y="308"/>
                  </a:lnTo>
                  <a:lnTo>
                    <a:pt x="172" y="301"/>
                  </a:lnTo>
                  <a:lnTo>
                    <a:pt x="183" y="299"/>
                  </a:lnTo>
                  <a:lnTo>
                    <a:pt x="195" y="301"/>
                  </a:lnTo>
                  <a:lnTo>
                    <a:pt x="204" y="308"/>
                  </a:lnTo>
                  <a:lnTo>
                    <a:pt x="211" y="317"/>
                  </a:lnTo>
                  <a:lnTo>
                    <a:pt x="213" y="329"/>
                  </a:lnTo>
                  <a:lnTo>
                    <a:pt x="211" y="341"/>
                  </a:lnTo>
                  <a:lnTo>
                    <a:pt x="204" y="350"/>
                  </a:lnTo>
                  <a:lnTo>
                    <a:pt x="195" y="356"/>
                  </a:lnTo>
                  <a:lnTo>
                    <a:pt x="183" y="359"/>
                  </a:lnTo>
                  <a:close/>
                  <a:moveTo>
                    <a:pt x="183" y="257"/>
                  </a:moveTo>
                  <a:lnTo>
                    <a:pt x="172" y="254"/>
                  </a:lnTo>
                  <a:lnTo>
                    <a:pt x="162" y="249"/>
                  </a:lnTo>
                  <a:lnTo>
                    <a:pt x="156" y="239"/>
                  </a:lnTo>
                  <a:lnTo>
                    <a:pt x="153" y="228"/>
                  </a:lnTo>
                  <a:lnTo>
                    <a:pt x="156" y="216"/>
                  </a:lnTo>
                  <a:lnTo>
                    <a:pt x="162" y="206"/>
                  </a:lnTo>
                  <a:lnTo>
                    <a:pt x="172" y="201"/>
                  </a:lnTo>
                  <a:lnTo>
                    <a:pt x="183" y="198"/>
                  </a:lnTo>
                  <a:lnTo>
                    <a:pt x="195" y="201"/>
                  </a:lnTo>
                  <a:lnTo>
                    <a:pt x="204" y="206"/>
                  </a:lnTo>
                  <a:lnTo>
                    <a:pt x="211" y="216"/>
                  </a:lnTo>
                  <a:lnTo>
                    <a:pt x="213" y="228"/>
                  </a:lnTo>
                  <a:lnTo>
                    <a:pt x="211" y="239"/>
                  </a:lnTo>
                  <a:lnTo>
                    <a:pt x="204" y="249"/>
                  </a:lnTo>
                  <a:lnTo>
                    <a:pt x="195" y="254"/>
                  </a:lnTo>
                  <a:lnTo>
                    <a:pt x="183" y="257"/>
                  </a:lnTo>
                  <a:close/>
                  <a:moveTo>
                    <a:pt x="284" y="460"/>
                  </a:moveTo>
                  <a:lnTo>
                    <a:pt x="272" y="457"/>
                  </a:lnTo>
                  <a:lnTo>
                    <a:pt x="263" y="452"/>
                  </a:lnTo>
                  <a:lnTo>
                    <a:pt x="257" y="442"/>
                  </a:lnTo>
                  <a:lnTo>
                    <a:pt x="255" y="431"/>
                  </a:lnTo>
                  <a:lnTo>
                    <a:pt x="257" y="419"/>
                  </a:lnTo>
                  <a:lnTo>
                    <a:pt x="263" y="409"/>
                  </a:lnTo>
                  <a:lnTo>
                    <a:pt x="272" y="404"/>
                  </a:lnTo>
                  <a:lnTo>
                    <a:pt x="284" y="401"/>
                  </a:lnTo>
                  <a:lnTo>
                    <a:pt x="296" y="404"/>
                  </a:lnTo>
                  <a:lnTo>
                    <a:pt x="305" y="409"/>
                  </a:lnTo>
                  <a:lnTo>
                    <a:pt x="312" y="419"/>
                  </a:lnTo>
                  <a:lnTo>
                    <a:pt x="314" y="431"/>
                  </a:lnTo>
                  <a:lnTo>
                    <a:pt x="312" y="442"/>
                  </a:lnTo>
                  <a:lnTo>
                    <a:pt x="305" y="452"/>
                  </a:lnTo>
                  <a:lnTo>
                    <a:pt x="296" y="457"/>
                  </a:lnTo>
                  <a:lnTo>
                    <a:pt x="284" y="460"/>
                  </a:lnTo>
                  <a:close/>
                  <a:moveTo>
                    <a:pt x="284" y="359"/>
                  </a:moveTo>
                  <a:lnTo>
                    <a:pt x="272" y="356"/>
                  </a:lnTo>
                  <a:lnTo>
                    <a:pt x="263" y="350"/>
                  </a:lnTo>
                  <a:lnTo>
                    <a:pt x="257" y="341"/>
                  </a:lnTo>
                  <a:lnTo>
                    <a:pt x="255" y="329"/>
                  </a:lnTo>
                  <a:lnTo>
                    <a:pt x="257" y="317"/>
                  </a:lnTo>
                  <a:lnTo>
                    <a:pt x="263" y="308"/>
                  </a:lnTo>
                  <a:lnTo>
                    <a:pt x="272" y="301"/>
                  </a:lnTo>
                  <a:lnTo>
                    <a:pt x="284" y="299"/>
                  </a:lnTo>
                  <a:lnTo>
                    <a:pt x="296" y="301"/>
                  </a:lnTo>
                  <a:lnTo>
                    <a:pt x="305" y="308"/>
                  </a:lnTo>
                  <a:lnTo>
                    <a:pt x="312" y="317"/>
                  </a:lnTo>
                  <a:lnTo>
                    <a:pt x="314" y="329"/>
                  </a:lnTo>
                  <a:lnTo>
                    <a:pt x="312" y="341"/>
                  </a:lnTo>
                  <a:lnTo>
                    <a:pt x="305" y="350"/>
                  </a:lnTo>
                  <a:lnTo>
                    <a:pt x="296" y="356"/>
                  </a:lnTo>
                  <a:lnTo>
                    <a:pt x="284" y="359"/>
                  </a:lnTo>
                  <a:close/>
                  <a:moveTo>
                    <a:pt x="284" y="257"/>
                  </a:moveTo>
                  <a:lnTo>
                    <a:pt x="272" y="254"/>
                  </a:lnTo>
                  <a:lnTo>
                    <a:pt x="263" y="249"/>
                  </a:lnTo>
                  <a:lnTo>
                    <a:pt x="257" y="239"/>
                  </a:lnTo>
                  <a:lnTo>
                    <a:pt x="255" y="228"/>
                  </a:lnTo>
                  <a:lnTo>
                    <a:pt x="257" y="216"/>
                  </a:lnTo>
                  <a:lnTo>
                    <a:pt x="263" y="206"/>
                  </a:lnTo>
                  <a:lnTo>
                    <a:pt x="272" y="201"/>
                  </a:lnTo>
                  <a:lnTo>
                    <a:pt x="284" y="198"/>
                  </a:lnTo>
                  <a:lnTo>
                    <a:pt x="296" y="201"/>
                  </a:lnTo>
                  <a:lnTo>
                    <a:pt x="305" y="206"/>
                  </a:lnTo>
                  <a:lnTo>
                    <a:pt x="312" y="216"/>
                  </a:lnTo>
                  <a:lnTo>
                    <a:pt x="314" y="228"/>
                  </a:lnTo>
                  <a:lnTo>
                    <a:pt x="312" y="239"/>
                  </a:lnTo>
                  <a:lnTo>
                    <a:pt x="305" y="249"/>
                  </a:lnTo>
                  <a:lnTo>
                    <a:pt x="296" y="254"/>
                  </a:lnTo>
                  <a:lnTo>
                    <a:pt x="284" y="257"/>
                  </a:lnTo>
                  <a:close/>
                  <a:moveTo>
                    <a:pt x="325" y="142"/>
                  </a:moveTo>
                  <a:lnTo>
                    <a:pt x="325" y="144"/>
                  </a:lnTo>
                  <a:lnTo>
                    <a:pt x="323" y="146"/>
                  </a:lnTo>
                  <a:lnTo>
                    <a:pt x="321" y="147"/>
                  </a:lnTo>
                  <a:lnTo>
                    <a:pt x="46" y="147"/>
                  </a:lnTo>
                  <a:lnTo>
                    <a:pt x="43" y="146"/>
                  </a:lnTo>
                  <a:lnTo>
                    <a:pt x="42" y="144"/>
                  </a:lnTo>
                  <a:lnTo>
                    <a:pt x="41" y="142"/>
                  </a:lnTo>
                  <a:lnTo>
                    <a:pt x="41" y="53"/>
                  </a:lnTo>
                  <a:lnTo>
                    <a:pt x="42" y="50"/>
                  </a:lnTo>
                  <a:lnTo>
                    <a:pt x="43" y="49"/>
                  </a:lnTo>
                  <a:lnTo>
                    <a:pt x="46" y="47"/>
                  </a:lnTo>
                  <a:lnTo>
                    <a:pt x="321" y="47"/>
                  </a:lnTo>
                  <a:lnTo>
                    <a:pt x="323" y="49"/>
                  </a:lnTo>
                  <a:lnTo>
                    <a:pt x="325" y="50"/>
                  </a:lnTo>
                  <a:lnTo>
                    <a:pt x="325" y="53"/>
                  </a:lnTo>
                  <a:lnTo>
                    <a:pt x="325"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0" name="TextBox 389"/>
          <p:cNvSpPr txBox="1"/>
          <p:nvPr/>
        </p:nvSpPr>
        <p:spPr>
          <a:xfrm>
            <a:off x="5620422" y="2523366"/>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Income</a:t>
            </a:r>
            <a:endParaRPr lang="en-US" sz="2000" dirty="0">
              <a:solidFill>
                <a:schemeClr val="bg1"/>
              </a:solidFill>
            </a:endParaRPr>
          </a:p>
        </p:txBody>
      </p:sp>
      <p:sp>
        <p:nvSpPr>
          <p:cNvPr id="391" name="TextBox 390"/>
          <p:cNvSpPr txBox="1"/>
          <p:nvPr/>
        </p:nvSpPr>
        <p:spPr>
          <a:xfrm>
            <a:off x="5620422" y="3160972"/>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Benefits</a:t>
            </a:r>
            <a:endParaRPr lang="en-US" sz="2000" dirty="0">
              <a:solidFill>
                <a:schemeClr val="bg1"/>
              </a:solidFill>
            </a:endParaRPr>
          </a:p>
        </p:txBody>
      </p:sp>
      <p:sp>
        <p:nvSpPr>
          <p:cNvPr id="392" name="TextBox 391"/>
          <p:cNvSpPr txBox="1"/>
          <p:nvPr/>
        </p:nvSpPr>
        <p:spPr>
          <a:xfrm>
            <a:off x="5620422" y="3798577"/>
            <a:ext cx="1935338" cy="400110"/>
          </a:xfrm>
          <a:prstGeom prst="rect">
            <a:avLst/>
          </a:prstGeom>
          <a:solidFill>
            <a:schemeClr val="accent1"/>
          </a:solidFill>
        </p:spPr>
        <p:txBody>
          <a:bodyPr wrap="none" rtlCol="0">
            <a:spAutoFit/>
          </a:bodyPr>
          <a:lstStyle/>
          <a:p>
            <a:pPr>
              <a:buClr>
                <a:schemeClr val="accent1"/>
              </a:buClr>
            </a:pPr>
            <a:r>
              <a:rPr lang="en-US" sz="2000" dirty="0" smtClean="0">
                <a:solidFill>
                  <a:schemeClr val="bg1"/>
                </a:solidFill>
              </a:rPr>
              <a:t>Business Value</a:t>
            </a:r>
            <a:endParaRPr lang="en-US" sz="2000" dirty="0">
              <a:solidFill>
                <a:schemeClr val="bg1"/>
              </a:solidFill>
            </a:endParaRPr>
          </a:p>
        </p:txBody>
      </p:sp>
      <p:sp>
        <p:nvSpPr>
          <p:cNvPr id="30" name="Oval 29"/>
          <p:cNvSpPr/>
          <p:nvPr/>
        </p:nvSpPr>
        <p:spPr>
          <a:xfrm>
            <a:off x="1885682" y="3015571"/>
            <a:ext cx="1045726" cy="82685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$25</a:t>
            </a:r>
          </a:p>
          <a:p>
            <a:pPr algn="ctr"/>
            <a:r>
              <a:rPr lang="en-US" sz="1000" b="1" dirty="0" smtClean="0"/>
              <a:t>Tax Savings</a:t>
            </a:r>
            <a:endParaRPr lang="en-US" sz="1000" b="1" dirty="0"/>
          </a:p>
        </p:txBody>
      </p:sp>
      <p:sp>
        <p:nvSpPr>
          <p:cNvPr id="2" name="Rectangle 1"/>
          <p:cNvSpPr/>
          <p:nvPr/>
        </p:nvSpPr>
        <p:spPr>
          <a:xfrm>
            <a:off x="1132793" y="2200200"/>
            <a:ext cx="1495240" cy="461665"/>
          </a:xfrm>
          <a:prstGeom prst="rect">
            <a:avLst/>
          </a:prstGeom>
        </p:spPr>
        <p:txBody>
          <a:bodyPr wrap="square">
            <a:spAutoFit/>
          </a:bodyPr>
          <a:lstStyle/>
          <a:p>
            <a:r>
              <a:rPr lang="en-US" sz="1200" b="1" dirty="0" smtClean="0">
                <a:solidFill>
                  <a:schemeClr val="accent2"/>
                </a:solidFill>
              </a:rPr>
              <a:t>$100</a:t>
            </a:r>
          </a:p>
          <a:p>
            <a:r>
              <a:rPr lang="en-US" sz="1200" b="1" dirty="0" smtClean="0">
                <a:solidFill>
                  <a:schemeClr val="accent2"/>
                </a:solidFill>
              </a:rPr>
              <a:t>Contribution</a:t>
            </a:r>
            <a:endParaRPr lang="en-US" sz="1200" b="1" dirty="0">
              <a:solidFill>
                <a:schemeClr val="accent2"/>
              </a:solidFill>
            </a:endParaRPr>
          </a:p>
        </p:txBody>
      </p:sp>
      <p:sp>
        <p:nvSpPr>
          <p:cNvPr id="34" name="Oval 33"/>
          <p:cNvSpPr/>
          <p:nvPr/>
        </p:nvSpPr>
        <p:spPr>
          <a:xfrm>
            <a:off x="1885682" y="3998632"/>
            <a:ext cx="1045726" cy="82685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$75</a:t>
            </a:r>
          </a:p>
          <a:p>
            <a:pPr algn="ctr"/>
            <a:r>
              <a:rPr lang="en-US" sz="1000" b="1" dirty="0" smtClean="0"/>
              <a:t>After Tax Cost</a:t>
            </a:r>
            <a:endParaRPr lang="en-US" sz="1000" b="1" dirty="0"/>
          </a:p>
        </p:txBody>
      </p:sp>
    </p:spTree>
    <p:extLst>
      <p:ext uri="{BB962C8B-B14F-4D97-AF65-F5344CB8AC3E}">
        <p14:creationId xmlns:p14="http://schemas.microsoft.com/office/powerpoint/2010/main" val="2973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rot="4432496">
            <a:off x="435722" y="2308600"/>
            <a:ext cx="1871330" cy="480528"/>
          </a:xfrm>
          <a:custGeom>
            <a:avLst/>
            <a:gdLst>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42530"/>
              <a:gd name="connsiteX1" fmla="*/ 1807535 w 1807535"/>
              <a:gd name="connsiteY1" fmla="*/ 42530 h 42530"/>
              <a:gd name="connsiteX0" fmla="*/ 0 w 1807535"/>
              <a:gd name="connsiteY0" fmla="*/ 0 h 227160"/>
              <a:gd name="connsiteX1" fmla="*/ 1807535 w 1807535"/>
              <a:gd name="connsiteY1" fmla="*/ 42530 h 227160"/>
              <a:gd name="connsiteX0" fmla="*/ 0 w 1871330"/>
              <a:gd name="connsiteY0" fmla="*/ 127591 h 236246"/>
              <a:gd name="connsiteX1" fmla="*/ 1871330 w 1871330"/>
              <a:gd name="connsiteY1" fmla="*/ 0 h 236246"/>
              <a:gd name="connsiteX0" fmla="*/ 0 w 1871330"/>
              <a:gd name="connsiteY0" fmla="*/ 127591 h 425032"/>
              <a:gd name="connsiteX1" fmla="*/ 1871330 w 1871330"/>
              <a:gd name="connsiteY1" fmla="*/ 0 h 425032"/>
              <a:gd name="connsiteX0" fmla="*/ 0 w 1871330"/>
              <a:gd name="connsiteY0" fmla="*/ 127591 h 480528"/>
              <a:gd name="connsiteX1" fmla="*/ 1871330 w 1871330"/>
              <a:gd name="connsiteY1" fmla="*/ 0 h 480528"/>
            </a:gdLst>
            <a:ahLst/>
            <a:cxnLst>
              <a:cxn ang="0">
                <a:pos x="connsiteX0" y="connsiteY0"/>
              </a:cxn>
              <a:cxn ang="0">
                <a:pos x="connsiteX1" y="connsiteY1"/>
              </a:cxn>
            </a:cxnLst>
            <a:rect l="l" t="t" r="r" b="b"/>
            <a:pathLst>
              <a:path w="1871330" h="480528">
                <a:moveTo>
                  <a:pt x="0" y="127591"/>
                </a:moveTo>
                <a:cubicBezTo>
                  <a:pt x="517451" y="630866"/>
                  <a:pt x="1375143" y="602511"/>
                  <a:pt x="1871330" y="0"/>
                </a:cubicBezTo>
              </a:path>
            </a:pathLst>
          </a:custGeom>
          <a:ln>
            <a:headEnd type="none" w="med" len="med"/>
            <a:tailEnd type="arrow" w="lg" len="s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Rectangle 11"/>
          <p:cNvSpPr/>
          <p:nvPr/>
        </p:nvSpPr>
        <p:spPr>
          <a:xfrm>
            <a:off x="4994622" y="0"/>
            <a:ext cx="414937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5611593" y="577098"/>
            <a:ext cx="2915438" cy="1708772"/>
            <a:chOff x="5611593" y="577098"/>
            <a:chExt cx="2915438" cy="1708772"/>
          </a:xfrm>
        </p:grpSpPr>
        <p:sp>
          <p:nvSpPr>
            <p:cNvPr id="229" name="Freeform 190"/>
            <p:cNvSpPr>
              <a:spLocks noEditPoints="1"/>
            </p:cNvSpPr>
            <p:nvPr/>
          </p:nvSpPr>
          <p:spPr bwMode="auto">
            <a:xfrm>
              <a:off x="5983909" y="577098"/>
              <a:ext cx="2170805" cy="1213784"/>
            </a:xfrm>
            <a:custGeom>
              <a:avLst/>
              <a:gdLst>
                <a:gd name="T0" fmla="*/ 1131 w 1209"/>
                <a:gd name="T1" fmla="*/ 266 h 676"/>
                <a:gd name="T2" fmla="*/ 1127 w 1209"/>
                <a:gd name="T3" fmla="*/ 326 h 676"/>
                <a:gd name="T4" fmla="*/ 1090 w 1209"/>
                <a:gd name="T5" fmla="*/ 348 h 676"/>
                <a:gd name="T6" fmla="*/ 1054 w 1209"/>
                <a:gd name="T7" fmla="*/ 326 h 676"/>
                <a:gd name="T8" fmla="*/ 1050 w 1209"/>
                <a:gd name="T9" fmla="*/ 266 h 676"/>
                <a:gd name="T10" fmla="*/ 89 w 1209"/>
                <a:gd name="T11" fmla="*/ 230 h 676"/>
                <a:gd name="T12" fmla="*/ 135 w 1209"/>
                <a:gd name="T13" fmla="*/ 264 h 676"/>
                <a:gd name="T14" fmla="*/ 121 w 1209"/>
                <a:gd name="T15" fmla="*/ 325 h 676"/>
                <a:gd name="T16" fmla="*/ 87 w 1209"/>
                <a:gd name="T17" fmla="*/ 336 h 676"/>
                <a:gd name="T18" fmla="*/ 49 w 1209"/>
                <a:gd name="T19" fmla="*/ 305 h 676"/>
                <a:gd name="T20" fmla="*/ 55 w 1209"/>
                <a:gd name="T21" fmla="*/ 242 h 676"/>
                <a:gd name="T22" fmla="*/ 800 w 1209"/>
                <a:gd name="T23" fmla="*/ 183 h 676"/>
                <a:gd name="T24" fmla="*/ 867 w 1209"/>
                <a:gd name="T25" fmla="*/ 233 h 676"/>
                <a:gd name="T26" fmla="*/ 935 w 1209"/>
                <a:gd name="T27" fmla="*/ 401 h 676"/>
                <a:gd name="T28" fmla="*/ 1093 w 1209"/>
                <a:gd name="T29" fmla="*/ 359 h 676"/>
                <a:gd name="T30" fmla="*/ 1164 w 1209"/>
                <a:gd name="T31" fmla="*/ 388 h 676"/>
                <a:gd name="T32" fmla="*/ 1209 w 1209"/>
                <a:gd name="T33" fmla="*/ 501 h 676"/>
                <a:gd name="T34" fmla="*/ 1183 w 1209"/>
                <a:gd name="T35" fmla="*/ 516 h 676"/>
                <a:gd name="T36" fmla="*/ 1185 w 1209"/>
                <a:gd name="T37" fmla="*/ 571 h 676"/>
                <a:gd name="T38" fmla="*/ 1136 w 1209"/>
                <a:gd name="T39" fmla="*/ 673 h 676"/>
                <a:gd name="T40" fmla="*/ 1045 w 1209"/>
                <a:gd name="T41" fmla="*/ 673 h 676"/>
                <a:gd name="T42" fmla="*/ 995 w 1209"/>
                <a:gd name="T43" fmla="*/ 571 h 676"/>
                <a:gd name="T44" fmla="*/ 928 w 1209"/>
                <a:gd name="T45" fmla="*/ 482 h 676"/>
                <a:gd name="T46" fmla="*/ 912 w 1209"/>
                <a:gd name="T47" fmla="*/ 474 h 676"/>
                <a:gd name="T48" fmla="*/ 822 w 1209"/>
                <a:gd name="T49" fmla="*/ 666 h 676"/>
                <a:gd name="T50" fmla="*/ 702 w 1209"/>
                <a:gd name="T51" fmla="*/ 676 h 676"/>
                <a:gd name="T52" fmla="*/ 687 w 1209"/>
                <a:gd name="T53" fmla="*/ 662 h 676"/>
                <a:gd name="T54" fmla="*/ 588 w 1209"/>
                <a:gd name="T55" fmla="*/ 461 h 676"/>
                <a:gd name="T56" fmla="*/ 524 w 1209"/>
                <a:gd name="T57" fmla="*/ 411 h 676"/>
                <a:gd name="T58" fmla="*/ 499 w 1209"/>
                <a:gd name="T59" fmla="*/ 520 h 676"/>
                <a:gd name="T60" fmla="*/ 479 w 1209"/>
                <a:gd name="T61" fmla="*/ 674 h 676"/>
                <a:gd name="T62" fmla="*/ 358 w 1209"/>
                <a:gd name="T63" fmla="*/ 669 h 676"/>
                <a:gd name="T64" fmla="*/ 287 w 1209"/>
                <a:gd name="T65" fmla="*/ 494 h 676"/>
                <a:gd name="T66" fmla="*/ 334 w 1209"/>
                <a:gd name="T67" fmla="*/ 363 h 676"/>
                <a:gd name="T68" fmla="*/ 262 w 1209"/>
                <a:gd name="T69" fmla="*/ 471 h 676"/>
                <a:gd name="T70" fmla="*/ 139 w 1209"/>
                <a:gd name="T71" fmla="*/ 669 h 676"/>
                <a:gd name="T72" fmla="*/ 46 w 1209"/>
                <a:gd name="T73" fmla="*/ 674 h 676"/>
                <a:gd name="T74" fmla="*/ 21 w 1209"/>
                <a:gd name="T75" fmla="*/ 532 h 676"/>
                <a:gd name="T76" fmla="*/ 3 w 1209"/>
                <a:gd name="T77" fmla="*/ 382 h 676"/>
                <a:gd name="T78" fmla="*/ 83 w 1209"/>
                <a:gd name="T79" fmla="*/ 348 h 676"/>
                <a:gd name="T80" fmla="*/ 235 w 1209"/>
                <a:gd name="T81" fmla="*/ 420 h 676"/>
                <a:gd name="T82" fmla="*/ 299 w 1209"/>
                <a:gd name="T83" fmla="*/ 263 h 676"/>
                <a:gd name="T84" fmla="*/ 327 w 1209"/>
                <a:gd name="T85" fmla="*/ 200 h 676"/>
                <a:gd name="T86" fmla="*/ 465 w 1209"/>
                <a:gd name="T87" fmla="*/ 185 h 676"/>
                <a:gd name="T88" fmla="*/ 522 w 1209"/>
                <a:gd name="T89" fmla="*/ 208 h 676"/>
                <a:gd name="T90" fmla="*/ 588 w 1209"/>
                <a:gd name="T91" fmla="*/ 369 h 676"/>
                <a:gd name="T92" fmla="*/ 655 w 1209"/>
                <a:gd name="T93" fmla="*/ 207 h 676"/>
                <a:gd name="T94" fmla="*/ 740 w 1209"/>
                <a:gd name="T95" fmla="*/ 179 h 676"/>
                <a:gd name="T96" fmla="*/ 467 w 1209"/>
                <a:gd name="T97" fmla="*/ 14 h 676"/>
                <a:gd name="T98" fmla="*/ 490 w 1209"/>
                <a:gd name="T99" fmla="*/ 84 h 676"/>
                <a:gd name="T100" fmla="*/ 452 w 1209"/>
                <a:gd name="T101" fmla="*/ 154 h 676"/>
                <a:gd name="T102" fmla="*/ 392 w 1209"/>
                <a:gd name="T103" fmla="*/ 154 h 676"/>
                <a:gd name="T104" fmla="*/ 354 w 1209"/>
                <a:gd name="T105" fmla="*/ 84 h 676"/>
                <a:gd name="T106" fmla="*/ 376 w 1209"/>
                <a:gd name="T107" fmla="*/ 14 h 676"/>
                <a:gd name="T108" fmla="*/ 772 w 1209"/>
                <a:gd name="T109" fmla="*/ 1 h 676"/>
                <a:gd name="T110" fmla="*/ 825 w 1209"/>
                <a:gd name="T111" fmla="*/ 51 h 676"/>
                <a:gd name="T112" fmla="*/ 813 w 1209"/>
                <a:gd name="T113" fmla="*/ 128 h 676"/>
                <a:gd name="T114" fmla="*/ 753 w 1209"/>
                <a:gd name="T115" fmla="*/ 161 h 676"/>
                <a:gd name="T116" fmla="*/ 693 w 1209"/>
                <a:gd name="T117" fmla="*/ 115 h 676"/>
                <a:gd name="T118" fmla="*/ 690 w 1209"/>
                <a:gd name="T119" fmla="*/ 35 h 676"/>
                <a:gd name="T120" fmla="*/ 755 w 1209"/>
                <a:gd name="T12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9" h="676">
                  <a:moveTo>
                    <a:pt x="1090" y="244"/>
                  </a:moveTo>
                  <a:lnTo>
                    <a:pt x="1103" y="245"/>
                  </a:lnTo>
                  <a:lnTo>
                    <a:pt x="1114" y="249"/>
                  </a:lnTo>
                  <a:lnTo>
                    <a:pt x="1124" y="257"/>
                  </a:lnTo>
                  <a:lnTo>
                    <a:pt x="1131" y="266"/>
                  </a:lnTo>
                  <a:lnTo>
                    <a:pt x="1134" y="278"/>
                  </a:lnTo>
                  <a:lnTo>
                    <a:pt x="1134" y="288"/>
                  </a:lnTo>
                  <a:lnTo>
                    <a:pt x="1134" y="302"/>
                  </a:lnTo>
                  <a:lnTo>
                    <a:pt x="1131" y="316"/>
                  </a:lnTo>
                  <a:lnTo>
                    <a:pt x="1127" y="326"/>
                  </a:lnTo>
                  <a:lnTo>
                    <a:pt x="1119" y="335"/>
                  </a:lnTo>
                  <a:lnTo>
                    <a:pt x="1110" y="342"/>
                  </a:lnTo>
                  <a:lnTo>
                    <a:pt x="1097" y="347"/>
                  </a:lnTo>
                  <a:lnTo>
                    <a:pt x="1093" y="347"/>
                  </a:lnTo>
                  <a:lnTo>
                    <a:pt x="1090" y="348"/>
                  </a:lnTo>
                  <a:lnTo>
                    <a:pt x="1086" y="347"/>
                  </a:lnTo>
                  <a:lnTo>
                    <a:pt x="1083" y="347"/>
                  </a:lnTo>
                  <a:lnTo>
                    <a:pt x="1071" y="342"/>
                  </a:lnTo>
                  <a:lnTo>
                    <a:pt x="1060" y="335"/>
                  </a:lnTo>
                  <a:lnTo>
                    <a:pt x="1054" y="326"/>
                  </a:lnTo>
                  <a:lnTo>
                    <a:pt x="1050" y="316"/>
                  </a:lnTo>
                  <a:lnTo>
                    <a:pt x="1047" y="302"/>
                  </a:lnTo>
                  <a:lnTo>
                    <a:pt x="1046" y="288"/>
                  </a:lnTo>
                  <a:lnTo>
                    <a:pt x="1046" y="278"/>
                  </a:lnTo>
                  <a:lnTo>
                    <a:pt x="1050" y="266"/>
                  </a:lnTo>
                  <a:lnTo>
                    <a:pt x="1056" y="257"/>
                  </a:lnTo>
                  <a:lnTo>
                    <a:pt x="1066" y="249"/>
                  </a:lnTo>
                  <a:lnTo>
                    <a:pt x="1077" y="245"/>
                  </a:lnTo>
                  <a:lnTo>
                    <a:pt x="1090" y="244"/>
                  </a:lnTo>
                  <a:close/>
                  <a:moveTo>
                    <a:pt x="89" y="230"/>
                  </a:moveTo>
                  <a:lnTo>
                    <a:pt x="102" y="232"/>
                  </a:lnTo>
                  <a:lnTo>
                    <a:pt x="115" y="236"/>
                  </a:lnTo>
                  <a:lnTo>
                    <a:pt x="125" y="242"/>
                  </a:lnTo>
                  <a:lnTo>
                    <a:pt x="131" y="253"/>
                  </a:lnTo>
                  <a:lnTo>
                    <a:pt x="135" y="264"/>
                  </a:lnTo>
                  <a:lnTo>
                    <a:pt x="135" y="276"/>
                  </a:lnTo>
                  <a:lnTo>
                    <a:pt x="134" y="291"/>
                  </a:lnTo>
                  <a:lnTo>
                    <a:pt x="131" y="305"/>
                  </a:lnTo>
                  <a:lnTo>
                    <a:pt x="127" y="316"/>
                  </a:lnTo>
                  <a:lnTo>
                    <a:pt x="121" y="325"/>
                  </a:lnTo>
                  <a:lnTo>
                    <a:pt x="110" y="331"/>
                  </a:lnTo>
                  <a:lnTo>
                    <a:pt x="97" y="336"/>
                  </a:lnTo>
                  <a:lnTo>
                    <a:pt x="93" y="336"/>
                  </a:lnTo>
                  <a:lnTo>
                    <a:pt x="89" y="338"/>
                  </a:lnTo>
                  <a:lnTo>
                    <a:pt x="87" y="336"/>
                  </a:lnTo>
                  <a:lnTo>
                    <a:pt x="83" y="336"/>
                  </a:lnTo>
                  <a:lnTo>
                    <a:pt x="70" y="331"/>
                  </a:lnTo>
                  <a:lnTo>
                    <a:pt x="59" y="325"/>
                  </a:lnTo>
                  <a:lnTo>
                    <a:pt x="53" y="316"/>
                  </a:lnTo>
                  <a:lnTo>
                    <a:pt x="49" y="305"/>
                  </a:lnTo>
                  <a:lnTo>
                    <a:pt x="46" y="291"/>
                  </a:lnTo>
                  <a:lnTo>
                    <a:pt x="45" y="276"/>
                  </a:lnTo>
                  <a:lnTo>
                    <a:pt x="45" y="264"/>
                  </a:lnTo>
                  <a:lnTo>
                    <a:pt x="47" y="253"/>
                  </a:lnTo>
                  <a:lnTo>
                    <a:pt x="55" y="242"/>
                  </a:lnTo>
                  <a:lnTo>
                    <a:pt x="64" y="236"/>
                  </a:lnTo>
                  <a:lnTo>
                    <a:pt x="76" y="232"/>
                  </a:lnTo>
                  <a:lnTo>
                    <a:pt x="89" y="230"/>
                  </a:lnTo>
                  <a:close/>
                  <a:moveTo>
                    <a:pt x="771" y="179"/>
                  </a:moveTo>
                  <a:lnTo>
                    <a:pt x="800" y="183"/>
                  </a:lnTo>
                  <a:lnTo>
                    <a:pt x="827" y="190"/>
                  </a:lnTo>
                  <a:lnTo>
                    <a:pt x="851" y="200"/>
                  </a:lnTo>
                  <a:lnTo>
                    <a:pt x="855" y="203"/>
                  </a:lnTo>
                  <a:lnTo>
                    <a:pt x="856" y="207"/>
                  </a:lnTo>
                  <a:lnTo>
                    <a:pt x="867" y="233"/>
                  </a:lnTo>
                  <a:lnTo>
                    <a:pt x="880" y="263"/>
                  </a:lnTo>
                  <a:lnTo>
                    <a:pt x="893" y="297"/>
                  </a:lnTo>
                  <a:lnTo>
                    <a:pt x="907" y="334"/>
                  </a:lnTo>
                  <a:lnTo>
                    <a:pt x="922" y="368"/>
                  </a:lnTo>
                  <a:lnTo>
                    <a:pt x="935" y="401"/>
                  </a:lnTo>
                  <a:lnTo>
                    <a:pt x="946" y="429"/>
                  </a:lnTo>
                  <a:lnTo>
                    <a:pt x="1021" y="374"/>
                  </a:lnTo>
                  <a:lnTo>
                    <a:pt x="1042" y="365"/>
                  </a:lnTo>
                  <a:lnTo>
                    <a:pt x="1067" y="360"/>
                  </a:lnTo>
                  <a:lnTo>
                    <a:pt x="1093" y="359"/>
                  </a:lnTo>
                  <a:lnTo>
                    <a:pt x="1119" y="361"/>
                  </a:lnTo>
                  <a:lnTo>
                    <a:pt x="1143" y="367"/>
                  </a:lnTo>
                  <a:lnTo>
                    <a:pt x="1152" y="372"/>
                  </a:lnTo>
                  <a:lnTo>
                    <a:pt x="1158" y="378"/>
                  </a:lnTo>
                  <a:lnTo>
                    <a:pt x="1164" y="388"/>
                  </a:lnTo>
                  <a:lnTo>
                    <a:pt x="1173" y="410"/>
                  </a:lnTo>
                  <a:lnTo>
                    <a:pt x="1183" y="435"/>
                  </a:lnTo>
                  <a:lnTo>
                    <a:pt x="1192" y="458"/>
                  </a:lnTo>
                  <a:lnTo>
                    <a:pt x="1202" y="482"/>
                  </a:lnTo>
                  <a:lnTo>
                    <a:pt x="1209" y="501"/>
                  </a:lnTo>
                  <a:lnTo>
                    <a:pt x="1209" y="507"/>
                  </a:lnTo>
                  <a:lnTo>
                    <a:pt x="1204" y="513"/>
                  </a:lnTo>
                  <a:lnTo>
                    <a:pt x="1198" y="517"/>
                  </a:lnTo>
                  <a:lnTo>
                    <a:pt x="1190" y="518"/>
                  </a:lnTo>
                  <a:lnTo>
                    <a:pt x="1183" y="516"/>
                  </a:lnTo>
                  <a:lnTo>
                    <a:pt x="1152" y="467"/>
                  </a:lnTo>
                  <a:lnTo>
                    <a:pt x="1151" y="488"/>
                  </a:lnTo>
                  <a:lnTo>
                    <a:pt x="1165" y="513"/>
                  </a:lnTo>
                  <a:lnTo>
                    <a:pt x="1177" y="542"/>
                  </a:lnTo>
                  <a:lnTo>
                    <a:pt x="1185" y="571"/>
                  </a:lnTo>
                  <a:lnTo>
                    <a:pt x="1191" y="597"/>
                  </a:lnTo>
                  <a:lnTo>
                    <a:pt x="1144" y="597"/>
                  </a:lnTo>
                  <a:lnTo>
                    <a:pt x="1139" y="666"/>
                  </a:lnTo>
                  <a:lnTo>
                    <a:pt x="1137" y="670"/>
                  </a:lnTo>
                  <a:lnTo>
                    <a:pt x="1136" y="673"/>
                  </a:lnTo>
                  <a:lnTo>
                    <a:pt x="1134" y="674"/>
                  </a:lnTo>
                  <a:lnTo>
                    <a:pt x="1130" y="676"/>
                  </a:lnTo>
                  <a:lnTo>
                    <a:pt x="1051" y="676"/>
                  </a:lnTo>
                  <a:lnTo>
                    <a:pt x="1047" y="674"/>
                  </a:lnTo>
                  <a:lnTo>
                    <a:pt x="1045" y="673"/>
                  </a:lnTo>
                  <a:lnTo>
                    <a:pt x="1042" y="670"/>
                  </a:lnTo>
                  <a:lnTo>
                    <a:pt x="1042" y="666"/>
                  </a:lnTo>
                  <a:lnTo>
                    <a:pt x="1037" y="597"/>
                  </a:lnTo>
                  <a:lnTo>
                    <a:pt x="988" y="597"/>
                  </a:lnTo>
                  <a:lnTo>
                    <a:pt x="995" y="571"/>
                  </a:lnTo>
                  <a:lnTo>
                    <a:pt x="1004" y="542"/>
                  </a:lnTo>
                  <a:lnTo>
                    <a:pt x="1014" y="513"/>
                  </a:lnTo>
                  <a:lnTo>
                    <a:pt x="1029" y="488"/>
                  </a:lnTo>
                  <a:lnTo>
                    <a:pt x="1026" y="437"/>
                  </a:lnTo>
                  <a:lnTo>
                    <a:pt x="928" y="482"/>
                  </a:lnTo>
                  <a:lnTo>
                    <a:pt x="924" y="482"/>
                  </a:lnTo>
                  <a:lnTo>
                    <a:pt x="920" y="482"/>
                  </a:lnTo>
                  <a:lnTo>
                    <a:pt x="918" y="479"/>
                  </a:lnTo>
                  <a:lnTo>
                    <a:pt x="915" y="477"/>
                  </a:lnTo>
                  <a:lnTo>
                    <a:pt x="912" y="474"/>
                  </a:lnTo>
                  <a:lnTo>
                    <a:pt x="911" y="470"/>
                  </a:lnTo>
                  <a:lnTo>
                    <a:pt x="908" y="467"/>
                  </a:lnTo>
                  <a:lnTo>
                    <a:pt x="843" y="364"/>
                  </a:lnTo>
                  <a:lnTo>
                    <a:pt x="823" y="662"/>
                  </a:lnTo>
                  <a:lnTo>
                    <a:pt x="822" y="666"/>
                  </a:lnTo>
                  <a:lnTo>
                    <a:pt x="819" y="670"/>
                  </a:lnTo>
                  <a:lnTo>
                    <a:pt x="817" y="673"/>
                  </a:lnTo>
                  <a:lnTo>
                    <a:pt x="813" y="674"/>
                  </a:lnTo>
                  <a:lnTo>
                    <a:pt x="809" y="676"/>
                  </a:lnTo>
                  <a:lnTo>
                    <a:pt x="702" y="676"/>
                  </a:lnTo>
                  <a:lnTo>
                    <a:pt x="698" y="674"/>
                  </a:lnTo>
                  <a:lnTo>
                    <a:pt x="694" y="673"/>
                  </a:lnTo>
                  <a:lnTo>
                    <a:pt x="690" y="670"/>
                  </a:lnTo>
                  <a:lnTo>
                    <a:pt x="689" y="666"/>
                  </a:lnTo>
                  <a:lnTo>
                    <a:pt x="687" y="662"/>
                  </a:lnTo>
                  <a:lnTo>
                    <a:pt x="678" y="518"/>
                  </a:lnTo>
                  <a:lnTo>
                    <a:pt x="666" y="361"/>
                  </a:lnTo>
                  <a:lnTo>
                    <a:pt x="606" y="457"/>
                  </a:lnTo>
                  <a:lnTo>
                    <a:pt x="598" y="461"/>
                  </a:lnTo>
                  <a:lnTo>
                    <a:pt x="588" y="461"/>
                  </a:lnTo>
                  <a:lnTo>
                    <a:pt x="577" y="460"/>
                  </a:lnTo>
                  <a:lnTo>
                    <a:pt x="571" y="456"/>
                  </a:lnTo>
                  <a:lnTo>
                    <a:pt x="509" y="361"/>
                  </a:lnTo>
                  <a:lnTo>
                    <a:pt x="508" y="386"/>
                  </a:lnTo>
                  <a:lnTo>
                    <a:pt x="524" y="411"/>
                  </a:lnTo>
                  <a:lnTo>
                    <a:pt x="537" y="439"/>
                  </a:lnTo>
                  <a:lnTo>
                    <a:pt x="547" y="466"/>
                  </a:lnTo>
                  <a:lnTo>
                    <a:pt x="556" y="494"/>
                  </a:lnTo>
                  <a:lnTo>
                    <a:pt x="563" y="520"/>
                  </a:lnTo>
                  <a:lnTo>
                    <a:pt x="499" y="520"/>
                  </a:lnTo>
                  <a:lnTo>
                    <a:pt x="488" y="661"/>
                  </a:lnTo>
                  <a:lnTo>
                    <a:pt x="488" y="666"/>
                  </a:lnTo>
                  <a:lnTo>
                    <a:pt x="486" y="669"/>
                  </a:lnTo>
                  <a:lnTo>
                    <a:pt x="483" y="672"/>
                  </a:lnTo>
                  <a:lnTo>
                    <a:pt x="479" y="674"/>
                  </a:lnTo>
                  <a:lnTo>
                    <a:pt x="475" y="674"/>
                  </a:lnTo>
                  <a:lnTo>
                    <a:pt x="368" y="674"/>
                  </a:lnTo>
                  <a:lnTo>
                    <a:pt x="364" y="674"/>
                  </a:lnTo>
                  <a:lnTo>
                    <a:pt x="360" y="672"/>
                  </a:lnTo>
                  <a:lnTo>
                    <a:pt x="358" y="669"/>
                  </a:lnTo>
                  <a:lnTo>
                    <a:pt x="355" y="666"/>
                  </a:lnTo>
                  <a:lnTo>
                    <a:pt x="354" y="661"/>
                  </a:lnTo>
                  <a:lnTo>
                    <a:pt x="344" y="520"/>
                  </a:lnTo>
                  <a:lnTo>
                    <a:pt x="280" y="520"/>
                  </a:lnTo>
                  <a:lnTo>
                    <a:pt x="287" y="494"/>
                  </a:lnTo>
                  <a:lnTo>
                    <a:pt x="295" y="466"/>
                  </a:lnTo>
                  <a:lnTo>
                    <a:pt x="305" y="439"/>
                  </a:lnTo>
                  <a:lnTo>
                    <a:pt x="320" y="411"/>
                  </a:lnTo>
                  <a:lnTo>
                    <a:pt x="335" y="386"/>
                  </a:lnTo>
                  <a:lnTo>
                    <a:pt x="334" y="363"/>
                  </a:lnTo>
                  <a:lnTo>
                    <a:pt x="272" y="457"/>
                  </a:lnTo>
                  <a:lnTo>
                    <a:pt x="271" y="461"/>
                  </a:lnTo>
                  <a:lnTo>
                    <a:pt x="269" y="465"/>
                  </a:lnTo>
                  <a:lnTo>
                    <a:pt x="266" y="469"/>
                  </a:lnTo>
                  <a:lnTo>
                    <a:pt x="262" y="471"/>
                  </a:lnTo>
                  <a:lnTo>
                    <a:pt x="258" y="473"/>
                  </a:lnTo>
                  <a:lnTo>
                    <a:pt x="254" y="473"/>
                  </a:lnTo>
                  <a:lnTo>
                    <a:pt x="156" y="427"/>
                  </a:lnTo>
                  <a:lnTo>
                    <a:pt x="139" y="666"/>
                  </a:lnTo>
                  <a:lnTo>
                    <a:pt x="139" y="669"/>
                  </a:lnTo>
                  <a:lnTo>
                    <a:pt x="136" y="672"/>
                  </a:lnTo>
                  <a:lnTo>
                    <a:pt x="134" y="674"/>
                  </a:lnTo>
                  <a:lnTo>
                    <a:pt x="130" y="674"/>
                  </a:lnTo>
                  <a:lnTo>
                    <a:pt x="49" y="674"/>
                  </a:lnTo>
                  <a:lnTo>
                    <a:pt x="46" y="674"/>
                  </a:lnTo>
                  <a:lnTo>
                    <a:pt x="42" y="672"/>
                  </a:lnTo>
                  <a:lnTo>
                    <a:pt x="41" y="669"/>
                  </a:lnTo>
                  <a:lnTo>
                    <a:pt x="40" y="666"/>
                  </a:lnTo>
                  <a:lnTo>
                    <a:pt x="30" y="534"/>
                  </a:lnTo>
                  <a:lnTo>
                    <a:pt x="21" y="532"/>
                  </a:lnTo>
                  <a:lnTo>
                    <a:pt x="12" y="526"/>
                  </a:lnTo>
                  <a:lnTo>
                    <a:pt x="8" y="518"/>
                  </a:lnTo>
                  <a:lnTo>
                    <a:pt x="5" y="508"/>
                  </a:lnTo>
                  <a:lnTo>
                    <a:pt x="0" y="397"/>
                  </a:lnTo>
                  <a:lnTo>
                    <a:pt x="3" y="382"/>
                  </a:lnTo>
                  <a:lnTo>
                    <a:pt x="11" y="370"/>
                  </a:lnTo>
                  <a:lnTo>
                    <a:pt x="24" y="361"/>
                  </a:lnTo>
                  <a:lnTo>
                    <a:pt x="42" y="355"/>
                  </a:lnTo>
                  <a:lnTo>
                    <a:pt x="62" y="351"/>
                  </a:lnTo>
                  <a:lnTo>
                    <a:pt x="83" y="348"/>
                  </a:lnTo>
                  <a:lnTo>
                    <a:pt x="105" y="350"/>
                  </a:lnTo>
                  <a:lnTo>
                    <a:pt x="126" y="352"/>
                  </a:lnTo>
                  <a:lnTo>
                    <a:pt x="144" y="357"/>
                  </a:lnTo>
                  <a:lnTo>
                    <a:pt x="160" y="365"/>
                  </a:lnTo>
                  <a:lnTo>
                    <a:pt x="235" y="420"/>
                  </a:lnTo>
                  <a:lnTo>
                    <a:pt x="246" y="393"/>
                  </a:lnTo>
                  <a:lnTo>
                    <a:pt x="258" y="361"/>
                  </a:lnTo>
                  <a:lnTo>
                    <a:pt x="272" y="329"/>
                  </a:lnTo>
                  <a:lnTo>
                    <a:pt x="286" y="296"/>
                  </a:lnTo>
                  <a:lnTo>
                    <a:pt x="299" y="263"/>
                  </a:lnTo>
                  <a:lnTo>
                    <a:pt x="310" y="233"/>
                  </a:lnTo>
                  <a:lnTo>
                    <a:pt x="321" y="208"/>
                  </a:lnTo>
                  <a:lnTo>
                    <a:pt x="322" y="206"/>
                  </a:lnTo>
                  <a:lnTo>
                    <a:pt x="325" y="203"/>
                  </a:lnTo>
                  <a:lnTo>
                    <a:pt x="327" y="200"/>
                  </a:lnTo>
                  <a:lnTo>
                    <a:pt x="351" y="191"/>
                  </a:lnTo>
                  <a:lnTo>
                    <a:pt x="377" y="185"/>
                  </a:lnTo>
                  <a:lnTo>
                    <a:pt x="407" y="181"/>
                  </a:lnTo>
                  <a:lnTo>
                    <a:pt x="436" y="181"/>
                  </a:lnTo>
                  <a:lnTo>
                    <a:pt x="465" y="185"/>
                  </a:lnTo>
                  <a:lnTo>
                    <a:pt x="492" y="191"/>
                  </a:lnTo>
                  <a:lnTo>
                    <a:pt x="516" y="200"/>
                  </a:lnTo>
                  <a:lnTo>
                    <a:pt x="518" y="203"/>
                  </a:lnTo>
                  <a:lnTo>
                    <a:pt x="521" y="206"/>
                  </a:lnTo>
                  <a:lnTo>
                    <a:pt x="522" y="208"/>
                  </a:lnTo>
                  <a:lnTo>
                    <a:pt x="533" y="236"/>
                  </a:lnTo>
                  <a:lnTo>
                    <a:pt x="546" y="266"/>
                  </a:lnTo>
                  <a:lnTo>
                    <a:pt x="560" y="300"/>
                  </a:lnTo>
                  <a:lnTo>
                    <a:pt x="575" y="335"/>
                  </a:lnTo>
                  <a:lnTo>
                    <a:pt x="588" y="369"/>
                  </a:lnTo>
                  <a:lnTo>
                    <a:pt x="602" y="335"/>
                  </a:lnTo>
                  <a:lnTo>
                    <a:pt x="617" y="300"/>
                  </a:lnTo>
                  <a:lnTo>
                    <a:pt x="631" y="264"/>
                  </a:lnTo>
                  <a:lnTo>
                    <a:pt x="644" y="233"/>
                  </a:lnTo>
                  <a:lnTo>
                    <a:pt x="655" y="207"/>
                  </a:lnTo>
                  <a:lnTo>
                    <a:pt x="656" y="203"/>
                  </a:lnTo>
                  <a:lnTo>
                    <a:pt x="660" y="200"/>
                  </a:lnTo>
                  <a:lnTo>
                    <a:pt x="683" y="190"/>
                  </a:lnTo>
                  <a:lnTo>
                    <a:pt x="711" y="183"/>
                  </a:lnTo>
                  <a:lnTo>
                    <a:pt x="740" y="179"/>
                  </a:lnTo>
                  <a:lnTo>
                    <a:pt x="771" y="179"/>
                  </a:lnTo>
                  <a:close/>
                  <a:moveTo>
                    <a:pt x="422" y="1"/>
                  </a:moveTo>
                  <a:lnTo>
                    <a:pt x="439" y="3"/>
                  </a:lnTo>
                  <a:lnTo>
                    <a:pt x="454" y="8"/>
                  </a:lnTo>
                  <a:lnTo>
                    <a:pt x="467" y="14"/>
                  </a:lnTo>
                  <a:lnTo>
                    <a:pt x="478" y="25"/>
                  </a:lnTo>
                  <a:lnTo>
                    <a:pt x="486" y="38"/>
                  </a:lnTo>
                  <a:lnTo>
                    <a:pt x="490" y="54"/>
                  </a:lnTo>
                  <a:lnTo>
                    <a:pt x="490" y="67"/>
                  </a:lnTo>
                  <a:lnTo>
                    <a:pt x="490" y="84"/>
                  </a:lnTo>
                  <a:lnTo>
                    <a:pt x="487" y="101"/>
                  </a:lnTo>
                  <a:lnTo>
                    <a:pt x="483" y="118"/>
                  </a:lnTo>
                  <a:lnTo>
                    <a:pt x="479" y="130"/>
                  </a:lnTo>
                  <a:lnTo>
                    <a:pt x="467" y="144"/>
                  </a:lnTo>
                  <a:lnTo>
                    <a:pt x="452" y="154"/>
                  </a:lnTo>
                  <a:lnTo>
                    <a:pt x="432" y="162"/>
                  </a:lnTo>
                  <a:lnTo>
                    <a:pt x="424" y="164"/>
                  </a:lnTo>
                  <a:lnTo>
                    <a:pt x="418" y="164"/>
                  </a:lnTo>
                  <a:lnTo>
                    <a:pt x="410" y="162"/>
                  </a:lnTo>
                  <a:lnTo>
                    <a:pt x="392" y="154"/>
                  </a:lnTo>
                  <a:lnTo>
                    <a:pt x="376" y="144"/>
                  </a:lnTo>
                  <a:lnTo>
                    <a:pt x="364" y="130"/>
                  </a:lnTo>
                  <a:lnTo>
                    <a:pt x="360" y="118"/>
                  </a:lnTo>
                  <a:lnTo>
                    <a:pt x="356" y="101"/>
                  </a:lnTo>
                  <a:lnTo>
                    <a:pt x="354" y="84"/>
                  </a:lnTo>
                  <a:lnTo>
                    <a:pt x="352" y="67"/>
                  </a:lnTo>
                  <a:lnTo>
                    <a:pt x="354" y="54"/>
                  </a:lnTo>
                  <a:lnTo>
                    <a:pt x="356" y="38"/>
                  </a:lnTo>
                  <a:lnTo>
                    <a:pt x="364" y="25"/>
                  </a:lnTo>
                  <a:lnTo>
                    <a:pt x="376" y="14"/>
                  </a:lnTo>
                  <a:lnTo>
                    <a:pt x="389" y="8"/>
                  </a:lnTo>
                  <a:lnTo>
                    <a:pt x="405" y="3"/>
                  </a:lnTo>
                  <a:lnTo>
                    <a:pt x="422" y="1"/>
                  </a:lnTo>
                  <a:close/>
                  <a:moveTo>
                    <a:pt x="755" y="0"/>
                  </a:moveTo>
                  <a:lnTo>
                    <a:pt x="772" y="1"/>
                  </a:lnTo>
                  <a:lnTo>
                    <a:pt x="788" y="5"/>
                  </a:lnTo>
                  <a:lnTo>
                    <a:pt x="801" y="12"/>
                  </a:lnTo>
                  <a:lnTo>
                    <a:pt x="813" y="22"/>
                  </a:lnTo>
                  <a:lnTo>
                    <a:pt x="821" y="35"/>
                  </a:lnTo>
                  <a:lnTo>
                    <a:pt x="825" y="51"/>
                  </a:lnTo>
                  <a:lnTo>
                    <a:pt x="825" y="64"/>
                  </a:lnTo>
                  <a:lnTo>
                    <a:pt x="823" y="81"/>
                  </a:lnTo>
                  <a:lnTo>
                    <a:pt x="821" y="100"/>
                  </a:lnTo>
                  <a:lnTo>
                    <a:pt x="818" y="115"/>
                  </a:lnTo>
                  <a:lnTo>
                    <a:pt x="813" y="128"/>
                  </a:lnTo>
                  <a:lnTo>
                    <a:pt x="801" y="141"/>
                  </a:lnTo>
                  <a:lnTo>
                    <a:pt x="785" y="153"/>
                  </a:lnTo>
                  <a:lnTo>
                    <a:pt x="766" y="161"/>
                  </a:lnTo>
                  <a:lnTo>
                    <a:pt x="758" y="161"/>
                  </a:lnTo>
                  <a:lnTo>
                    <a:pt x="753" y="161"/>
                  </a:lnTo>
                  <a:lnTo>
                    <a:pt x="745" y="161"/>
                  </a:lnTo>
                  <a:lnTo>
                    <a:pt x="725" y="153"/>
                  </a:lnTo>
                  <a:lnTo>
                    <a:pt x="708" y="141"/>
                  </a:lnTo>
                  <a:lnTo>
                    <a:pt x="698" y="128"/>
                  </a:lnTo>
                  <a:lnTo>
                    <a:pt x="693" y="115"/>
                  </a:lnTo>
                  <a:lnTo>
                    <a:pt x="690" y="100"/>
                  </a:lnTo>
                  <a:lnTo>
                    <a:pt x="687" y="81"/>
                  </a:lnTo>
                  <a:lnTo>
                    <a:pt x="686" y="64"/>
                  </a:lnTo>
                  <a:lnTo>
                    <a:pt x="686" y="51"/>
                  </a:lnTo>
                  <a:lnTo>
                    <a:pt x="690" y="35"/>
                  </a:lnTo>
                  <a:lnTo>
                    <a:pt x="698" y="22"/>
                  </a:lnTo>
                  <a:lnTo>
                    <a:pt x="710" y="12"/>
                  </a:lnTo>
                  <a:lnTo>
                    <a:pt x="723" y="5"/>
                  </a:lnTo>
                  <a:lnTo>
                    <a:pt x="738" y="1"/>
                  </a:lnTo>
                  <a:lnTo>
                    <a:pt x="75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33" name="TextBox 44132"/>
            <p:cNvSpPr txBox="1"/>
            <p:nvPr/>
          </p:nvSpPr>
          <p:spPr>
            <a:xfrm>
              <a:off x="5611593" y="1885760"/>
              <a:ext cx="2915438" cy="400110"/>
            </a:xfrm>
            <a:prstGeom prst="rect">
              <a:avLst/>
            </a:prstGeom>
            <a:solidFill>
              <a:schemeClr val="accent2"/>
            </a:solidFill>
          </p:spPr>
          <p:txBody>
            <a:bodyPr wrap="square" rtlCol="0">
              <a:spAutoFit/>
            </a:bodyPr>
            <a:lstStyle/>
            <a:p>
              <a:pPr algn="ctr"/>
              <a:r>
                <a:rPr lang="en-US" sz="2000" b="1" dirty="0" smtClean="0">
                  <a:solidFill>
                    <a:schemeClr val="bg1"/>
                  </a:solidFill>
                </a:rPr>
                <a:t>YOUR FAMILY</a:t>
              </a:r>
              <a:endParaRPr lang="en-US" sz="2000" b="1" dirty="0">
                <a:solidFill>
                  <a:schemeClr val="bg1"/>
                </a:solidFill>
              </a:endParaRPr>
            </a:p>
          </p:txBody>
        </p:sp>
      </p:grpSp>
      <p:sp>
        <p:nvSpPr>
          <p:cNvPr id="231" name="Rectangle 230"/>
          <p:cNvSpPr/>
          <p:nvPr/>
        </p:nvSpPr>
        <p:spPr>
          <a:xfrm>
            <a:off x="4855028" y="0"/>
            <a:ext cx="13959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385"/>
          <p:cNvGrpSpPr/>
          <p:nvPr/>
        </p:nvGrpSpPr>
        <p:grpSpPr>
          <a:xfrm>
            <a:off x="525900" y="671976"/>
            <a:ext cx="2844484" cy="1213784"/>
            <a:chOff x="734357" y="3551284"/>
            <a:chExt cx="2844484" cy="1213784"/>
          </a:xfrm>
        </p:grpSpPr>
        <p:sp>
          <p:nvSpPr>
            <p:cNvPr id="18" name="Oval 17"/>
            <p:cNvSpPr/>
            <p:nvPr/>
          </p:nvSpPr>
          <p:spPr>
            <a:xfrm>
              <a:off x="734357" y="3551284"/>
              <a:ext cx="1213785" cy="12137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94139" y="3804233"/>
              <a:ext cx="1484702" cy="707886"/>
            </a:xfrm>
            <a:prstGeom prst="rect">
              <a:avLst/>
            </a:prstGeom>
            <a:noFill/>
          </p:spPr>
          <p:txBody>
            <a:bodyPr wrap="none" rtlCol="0" anchor="ctr">
              <a:spAutoFit/>
            </a:bodyPr>
            <a:lstStyle/>
            <a:p>
              <a:r>
                <a:rPr lang="en-US" sz="2000" dirty="0" smtClean="0">
                  <a:solidFill>
                    <a:schemeClr val="accent2"/>
                  </a:solidFill>
                </a:rPr>
                <a:t>BUSINESS</a:t>
              </a:r>
              <a:br>
                <a:rPr lang="en-US" sz="2000" dirty="0" smtClean="0">
                  <a:solidFill>
                    <a:schemeClr val="accent2"/>
                  </a:solidFill>
                </a:rPr>
              </a:br>
              <a:r>
                <a:rPr lang="en-US" sz="2000" dirty="0" smtClean="0">
                  <a:solidFill>
                    <a:schemeClr val="accent2"/>
                  </a:solidFill>
                </a:rPr>
                <a:t>COSTS</a:t>
              </a:r>
              <a:endParaRPr lang="en-US" sz="2000" dirty="0">
                <a:solidFill>
                  <a:schemeClr val="accent2"/>
                </a:solidFill>
              </a:endParaRPr>
            </a:p>
          </p:txBody>
        </p:sp>
        <p:sp>
          <p:nvSpPr>
            <p:cNvPr id="275" name="Freeform 222"/>
            <p:cNvSpPr>
              <a:spLocks noEditPoints="1"/>
            </p:cNvSpPr>
            <p:nvPr/>
          </p:nvSpPr>
          <p:spPr bwMode="auto">
            <a:xfrm>
              <a:off x="1121664" y="3853764"/>
              <a:ext cx="439172" cy="608824"/>
            </a:xfrm>
            <a:custGeom>
              <a:avLst/>
              <a:gdLst>
                <a:gd name="T0" fmla="*/ 20 w 365"/>
                <a:gd name="T1" fmla="*/ 3 h 506"/>
                <a:gd name="T2" fmla="*/ 0 w 365"/>
                <a:gd name="T3" fmla="*/ 32 h 506"/>
                <a:gd name="T4" fmla="*/ 9 w 365"/>
                <a:gd name="T5" fmla="*/ 496 h 506"/>
                <a:gd name="T6" fmla="*/ 335 w 365"/>
                <a:gd name="T7" fmla="*/ 506 h 506"/>
                <a:gd name="T8" fmla="*/ 363 w 365"/>
                <a:gd name="T9" fmla="*/ 487 h 506"/>
                <a:gd name="T10" fmla="*/ 363 w 365"/>
                <a:gd name="T11" fmla="*/ 20 h 506"/>
                <a:gd name="T12" fmla="*/ 335 w 365"/>
                <a:gd name="T13" fmla="*/ 0 h 506"/>
                <a:gd name="T14" fmla="*/ 60 w 365"/>
                <a:gd name="T15" fmla="*/ 452 h 506"/>
                <a:gd name="T16" fmla="*/ 54 w 365"/>
                <a:gd name="T17" fmla="*/ 419 h 506"/>
                <a:gd name="T18" fmla="*/ 81 w 365"/>
                <a:gd name="T19" fmla="*/ 401 h 506"/>
                <a:gd name="T20" fmla="*/ 109 w 365"/>
                <a:gd name="T21" fmla="*/ 419 h 506"/>
                <a:gd name="T22" fmla="*/ 102 w 365"/>
                <a:gd name="T23" fmla="*/ 452 h 506"/>
                <a:gd name="T24" fmla="*/ 81 w 365"/>
                <a:gd name="T25" fmla="*/ 359 h 506"/>
                <a:gd name="T26" fmla="*/ 54 w 365"/>
                <a:gd name="T27" fmla="*/ 341 h 506"/>
                <a:gd name="T28" fmla="*/ 60 w 365"/>
                <a:gd name="T29" fmla="*/ 308 h 506"/>
                <a:gd name="T30" fmla="*/ 93 w 365"/>
                <a:gd name="T31" fmla="*/ 301 h 506"/>
                <a:gd name="T32" fmla="*/ 111 w 365"/>
                <a:gd name="T33" fmla="*/ 329 h 506"/>
                <a:gd name="T34" fmla="*/ 93 w 365"/>
                <a:gd name="T35" fmla="*/ 356 h 506"/>
                <a:gd name="T36" fmla="*/ 69 w 365"/>
                <a:gd name="T37" fmla="*/ 254 h 506"/>
                <a:gd name="T38" fmla="*/ 52 w 365"/>
                <a:gd name="T39" fmla="*/ 228 h 506"/>
                <a:gd name="T40" fmla="*/ 69 w 365"/>
                <a:gd name="T41" fmla="*/ 201 h 506"/>
                <a:gd name="T42" fmla="*/ 102 w 365"/>
                <a:gd name="T43" fmla="*/ 206 h 506"/>
                <a:gd name="T44" fmla="*/ 109 w 365"/>
                <a:gd name="T45" fmla="*/ 239 h 506"/>
                <a:gd name="T46" fmla="*/ 81 w 365"/>
                <a:gd name="T47" fmla="*/ 257 h 506"/>
                <a:gd name="T48" fmla="*/ 162 w 365"/>
                <a:gd name="T49" fmla="*/ 452 h 506"/>
                <a:gd name="T50" fmla="*/ 156 w 365"/>
                <a:gd name="T51" fmla="*/ 419 h 506"/>
                <a:gd name="T52" fmla="*/ 183 w 365"/>
                <a:gd name="T53" fmla="*/ 401 h 506"/>
                <a:gd name="T54" fmla="*/ 211 w 365"/>
                <a:gd name="T55" fmla="*/ 419 h 506"/>
                <a:gd name="T56" fmla="*/ 204 w 365"/>
                <a:gd name="T57" fmla="*/ 452 h 506"/>
                <a:gd name="T58" fmla="*/ 183 w 365"/>
                <a:gd name="T59" fmla="*/ 359 h 506"/>
                <a:gd name="T60" fmla="*/ 156 w 365"/>
                <a:gd name="T61" fmla="*/ 341 h 506"/>
                <a:gd name="T62" fmla="*/ 162 w 365"/>
                <a:gd name="T63" fmla="*/ 308 h 506"/>
                <a:gd name="T64" fmla="*/ 195 w 365"/>
                <a:gd name="T65" fmla="*/ 301 h 506"/>
                <a:gd name="T66" fmla="*/ 213 w 365"/>
                <a:gd name="T67" fmla="*/ 329 h 506"/>
                <a:gd name="T68" fmla="*/ 195 w 365"/>
                <a:gd name="T69" fmla="*/ 356 h 506"/>
                <a:gd name="T70" fmla="*/ 172 w 365"/>
                <a:gd name="T71" fmla="*/ 254 h 506"/>
                <a:gd name="T72" fmla="*/ 153 w 365"/>
                <a:gd name="T73" fmla="*/ 228 h 506"/>
                <a:gd name="T74" fmla="*/ 172 w 365"/>
                <a:gd name="T75" fmla="*/ 201 h 506"/>
                <a:gd name="T76" fmla="*/ 204 w 365"/>
                <a:gd name="T77" fmla="*/ 206 h 506"/>
                <a:gd name="T78" fmla="*/ 211 w 365"/>
                <a:gd name="T79" fmla="*/ 239 h 506"/>
                <a:gd name="T80" fmla="*/ 183 w 365"/>
                <a:gd name="T81" fmla="*/ 257 h 506"/>
                <a:gd name="T82" fmla="*/ 263 w 365"/>
                <a:gd name="T83" fmla="*/ 452 h 506"/>
                <a:gd name="T84" fmla="*/ 257 w 365"/>
                <a:gd name="T85" fmla="*/ 419 h 506"/>
                <a:gd name="T86" fmla="*/ 284 w 365"/>
                <a:gd name="T87" fmla="*/ 401 h 506"/>
                <a:gd name="T88" fmla="*/ 312 w 365"/>
                <a:gd name="T89" fmla="*/ 419 h 506"/>
                <a:gd name="T90" fmla="*/ 305 w 365"/>
                <a:gd name="T91" fmla="*/ 452 h 506"/>
                <a:gd name="T92" fmla="*/ 284 w 365"/>
                <a:gd name="T93" fmla="*/ 359 h 506"/>
                <a:gd name="T94" fmla="*/ 257 w 365"/>
                <a:gd name="T95" fmla="*/ 341 h 506"/>
                <a:gd name="T96" fmla="*/ 263 w 365"/>
                <a:gd name="T97" fmla="*/ 308 h 506"/>
                <a:gd name="T98" fmla="*/ 296 w 365"/>
                <a:gd name="T99" fmla="*/ 301 h 506"/>
                <a:gd name="T100" fmla="*/ 314 w 365"/>
                <a:gd name="T101" fmla="*/ 329 h 506"/>
                <a:gd name="T102" fmla="*/ 296 w 365"/>
                <a:gd name="T103" fmla="*/ 356 h 506"/>
                <a:gd name="T104" fmla="*/ 272 w 365"/>
                <a:gd name="T105" fmla="*/ 254 h 506"/>
                <a:gd name="T106" fmla="*/ 255 w 365"/>
                <a:gd name="T107" fmla="*/ 228 h 506"/>
                <a:gd name="T108" fmla="*/ 272 w 365"/>
                <a:gd name="T109" fmla="*/ 201 h 506"/>
                <a:gd name="T110" fmla="*/ 305 w 365"/>
                <a:gd name="T111" fmla="*/ 206 h 506"/>
                <a:gd name="T112" fmla="*/ 312 w 365"/>
                <a:gd name="T113" fmla="*/ 239 h 506"/>
                <a:gd name="T114" fmla="*/ 284 w 365"/>
                <a:gd name="T115" fmla="*/ 257 h 506"/>
                <a:gd name="T116" fmla="*/ 323 w 365"/>
                <a:gd name="T117" fmla="*/ 146 h 506"/>
                <a:gd name="T118" fmla="*/ 43 w 365"/>
                <a:gd name="T119" fmla="*/ 146 h 506"/>
                <a:gd name="T120" fmla="*/ 41 w 365"/>
                <a:gd name="T121" fmla="*/ 53 h 506"/>
                <a:gd name="T122" fmla="*/ 46 w 365"/>
                <a:gd name="T123" fmla="*/ 47 h 506"/>
                <a:gd name="T124" fmla="*/ 325 w 365"/>
                <a:gd name="T125" fmla="*/ 5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506">
                  <a:moveTo>
                    <a:pt x="335" y="0"/>
                  </a:moveTo>
                  <a:lnTo>
                    <a:pt x="32" y="0"/>
                  </a:lnTo>
                  <a:lnTo>
                    <a:pt x="20" y="3"/>
                  </a:lnTo>
                  <a:lnTo>
                    <a:pt x="9" y="10"/>
                  </a:lnTo>
                  <a:lnTo>
                    <a:pt x="3" y="20"/>
                  </a:lnTo>
                  <a:lnTo>
                    <a:pt x="0" y="32"/>
                  </a:lnTo>
                  <a:lnTo>
                    <a:pt x="0" y="476"/>
                  </a:lnTo>
                  <a:lnTo>
                    <a:pt x="3" y="487"/>
                  </a:lnTo>
                  <a:lnTo>
                    <a:pt x="9" y="496"/>
                  </a:lnTo>
                  <a:lnTo>
                    <a:pt x="20" y="503"/>
                  </a:lnTo>
                  <a:lnTo>
                    <a:pt x="32" y="506"/>
                  </a:lnTo>
                  <a:lnTo>
                    <a:pt x="335" y="506"/>
                  </a:lnTo>
                  <a:lnTo>
                    <a:pt x="347" y="503"/>
                  </a:lnTo>
                  <a:lnTo>
                    <a:pt x="356" y="496"/>
                  </a:lnTo>
                  <a:lnTo>
                    <a:pt x="363" y="487"/>
                  </a:lnTo>
                  <a:lnTo>
                    <a:pt x="365" y="476"/>
                  </a:lnTo>
                  <a:lnTo>
                    <a:pt x="365" y="32"/>
                  </a:lnTo>
                  <a:lnTo>
                    <a:pt x="363" y="20"/>
                  </a:lnTo>
                  <a:lnTo>
                    <a:pt x="356" y="10"/>
                  </a:lnTo>
                  <a:lnTo>
                    <a:pt x="347" y="3"/>
                  </a:lnTo>
                  <a:lnTo>
                    <a:pt x="335" y="0"/>
                  </a:lnTo>
                  <a:close/>
                  <a:moveTo>
                    <a:pt x="81" y="460"/>
                  </a:moveTo>
                  <a:lnTo>
                    <a:pt x="69" y="457"/>
                  </a:lnTo>
                  <a:lnTo>
                    <a:pt x="60" y="452"/>
                  </a:lnTo>
                  <a:lnTo>
                    <a:pt x="54" y="442"/>
                  </a:lnTo>
                  <a:lnTo>
                    <a:pt x="52" y="431"/>
                  </a:lnTo>
                  <a:lnTo>
                    <a:pt x="54" y="419"/>
                  </a:lnTo>
                  <a:lnTo>
                    <a:pt x="60" y="409"/>
                  </a:lnTo>
                  <a:lnTo>
                    <a:pt x="69" y="404"/>
                  </a:lnTo>
                  <a:lnTo>
                    <a:pt x="81" y="401"/>
                  </a:lnTo>
                  <a:lnTo>
                    <a:pt x="93" y="404"/>
                  </a:lnTo>
                  <a:lnTo>
                    <a:pt x="102" y="409"/>
                  </a:lnTo>
                  <a:lnTo>
                    <a:pt x="109" y="419"/>
                  </a:lnTo>
                  <a:lnTo>
                    <a:pt x="111" y="431"/>
                  </a:lnTo>
                  <a:lnTo>
                    <a:pt x="109" y="442"/>
                  </a:lnTo>
                  <a:lnTo>
                    <a:pt x="102" y="452"/>
                  </a:lnTo>
                  <a:lnTo>
                    <a:pt x="93" y="457"/>
                  </a:lnTo>
                  <a:lnTo>
                    <a:pt x="81" y="460"/>
                  </a:lnTo>
                  <a:close/>
                  <a:moveTo>
                    <a:pt x="81" y="359"/>
                  </a:moveTo>
                  <a:lnTo>
                    <a:pt x="69" y="356"/>
                  </a:lnTo>
                  <a:lnTo>
                    <a:pt x="60" y="350"/>
                  </a:lnTo>
                  <a:lnTo>
                    <a:pt x="54" y="341"/>
                  </a:lnTo>
                  <a:lnTo>
                    <a:pt x="52" y="329"/>
                  </a:lnTo>
                  <a:lnTo>
                    <a:pt x="54" y="317"/>
                  </a:lnTo>
                  <a:lnTo>
                    <a:pt x="60" y="308"/>
                  </a:lnTo>
                  <a:lnTo>
                    <a:pt x="69" y="301"/>
                  </a:lnTo>
                  <a:lnTo>
                    <a:pt x="81" y="299"/>
                  </a:lnTo>
                  <a:lnTo>
                    <a:pt x="93" y="301"/>
                  </a:lnTo>
                  <a:lnTo>
                    <a:pt x="102" y="308"/>
                  </a:lnTo>
                  <a:lnTo>
                    <a:pt x="109" y="317"/>
                  </a:lnTo>
                  <a:lnTo>
                    <a:pt x="111" y="329"/>
                  </a:lnTo>
                  <a:lnTo>
                    <a:pt x="109" y="341"/>
                  </a:lnTo>
                  <a:lnTo>
                    <a:pt x="102" y="350"/>
                  </a:lnTo>
                  <a:lnTo>
                    <a:pt x="93" y="356"/>
                  </a:lnTo>
                  <a:lnTo>
                    <a:pt x="81" y="359"/>
                  </a:lnTo>
                  <a:close/>
                  <a:moveTo>
                    <a:pt x="81" y="257"/>
                  </a:moveTo>
                  <a:lnTo>
                    <a:pt x="69" y="254"/>
                  </a:lnTo>
                  <a:lnTo>
                    <a:pt x="60" y="249"/>
                  </a:lnTo>
                  <a:lnTo>
                    <a:pt x="54" y="239"/>
                  </a:lnTo>
                  <a:lnTo>
                    <a:pt x="52" y="228"/>
                  </a:lnTo>
                  <a:lnTo>
                    <a:pt x="54" y="216"/>
                  </a:lnTo>
                  <a:lnTo>
                    <a:pt x="60" y="206"/>
                  </a:lnTo>
                  <a:lnTo>
                    <a:pt x="69" y="201"/>
                  </a:lnTo>
                  <a:lnTo>
                    <a:pt x="81" y="198"/>
                  </a:lnTo>
                  <a:lnTo>
                    <a:pt x="93" y="201"/>
                  </a:lnTo>
                  <a:lnTo>
                    <a:pt x="102" y="206"/>
                  </a:lnTo>
                  <a:lnTo>
                    <a:pt x="109" y="216"/>
                  </a:lnTo>
                  <a:lnTo>
                    <a:pt x="111" y="228"/>
                  </a:lnTo>
                  <a:lnTo>
                    <a:pt x="109" y="239"/>
                  </a:lnTo>
                  <a:lnTo>
                    <a:pt x="102" y="249"/>
                  </a:lnTo>
                  <a:lnTo>
                    <a:pt x="93" y="254"/>
                  </a:lnTo>
                  <a:lnTo>
                    <a:pt x="81" y="257"/>
                  </a:lnTo>
                  <a:close/>
                  <a:moveTo>
                    <a:pt x="183" y="460"/>
                  </a:moveTo>
                  <a:lnTo>
                    <a:pt x="172" y="457"/>
                  </a:lnTo>
                  <a:lnTo>
                    <a:pt x="162" y="452"/>
                  </a:lnTo>
                  <a:lnTo>
                    <a:pt x="156" y="442"/>
                  </a:lnTo>
                  <a:lnTo>
                    <a:pt x="153" y="431"/>
                  </a:lnTo>
                  <a:lnTo>
                    <a:pt x="156" y="419"/>
                  </a:lnTo>
                  <a:lnTo>
                    <a:pt x="162" y="409"/>
                  </a:lnTo>
                  <a:lnTo>
                    <a:pt x="172" y="404"/>
                  </a:lnTo>
                  <a:lnTo>
                    <a:pt x="183" y="401"/>
                  </a:lnTo>
                  <a:lnTo>
                    <a:pt x="195" y="404"/>
                  </a:lnTo>
                  <a:lnTo>
                    <a:pt x="204" y="409"/>
                  </a:lnTo>
                  <a:lnTo>
                    <a:pt x="211" y="419"/>
                  </a:lnTo>
                  <a:lnTo>
                    <a:pt x="213" y="431"/>
                  </a:lnTo>
                  <a:lnTo>
                    <a:pt x="211" y="442"/>
                  </a:lnTo>
                  <a:lnTo>
                    <a:pt x="204" y="452"/>
                  </a:lnTo>
                  <a:lnTo>
                    <a:pt x="195" y="457"/>
                  </a:lnTo>
                  <a:lnTo>
                    <a:pt x="183" y="460"/>
                  </a:lnTo>
                  <a:close/>
                  <a:moveTo>
                    <a:pt x="183" y="359"/>
                  </a:moveTo>
                  <a:lnTo>
                    <a:pt x="172" y="356"/>
                  </a:lnTo>
                  <a:lnTo>
                    <a:pt x="162" y="350"/>
                  </a:lnTo>
                  <a:lnTo>
                    <a:pt x="156" y="341"/>
                  </a:lnTo>
                  <a:lnTo>
                    <a:pt x="153" y="329"/>
                  </a:lnTo>
                  <a:lnTo>
                    <a:pt x="156" y="317"/>
                  </a:lnTo>
                  <a:lnTo>
                    <a:pt x="162" y="308"/>
                  </a:lnTo>
                  <a:lnTo>
                    <a:pt x="172" y="301"/>
                  </a:lnTo>
                  <a:lnTo>
                    <a:pt x="183" y="299"/>
                  </a:lnTo>
                  <a:lnTo>
                    <a:pt x="195" y="301"/>
                  </a:lnTo>
                  <a:lnTo>
                    <a:pt x="204" y="308"/>
                  </a:lnTo>
                  <a:lnTo>
                    <a:pt x="211" y="317"/>
                  </a:lnTo>
                  <a:lnTo>
                    <a:pt x="213" y="329"/>
                  </a:lnTo>
                  <a:lnTo>
                    <a:pt x="211" y="341"/>
                  </a:lnTo>
                  <a:lnTo>
                    <a:pt x="204" y="350"/>
                  </a:lnTo>
                  <a:lnTo>
                    <a:pt x="195" y="356"/>
                  </a:lnTo>
                  <a:lnTo>
                    <a:pt x="183" y="359"/>
                  </a:lnTo>
                  <a:close/>
                  <a:moveTo>
                    <a:pt x="183" y="257"/>
                  </a:moveTo>
                  <a:lnTo>
                    <a:pt x="172" y="254"/>
                  </a:lnTo>
                  <a:lnTo>
                    <a:pt x="162" y="249"/>
                  </a:lnTo>
                  <a:lnTo>
                    <a:pt x="156" y="239"/>
                  </a:lnTo>
                  <a:lnTo>
                    <a:pt x="153" y="228"/>
                  </a:lnTo>
                  <a:lnTo>
                    <a:pt x="156" y="216"/>
                  </a:lnTo>
                  <a:lnTo>
                    <a:pt x="162" y="206"/>
                  </a:lnTo>
                  <a:lnTo>
                    <a:pt x="172" y="201"/>
                  </a:lnTo>
                  <a:lnTo>
                    <a:pt x="183" y="198"/>
                  </a:lnTo>
                  <a:lnTo>
                    <a:pt x="195" y="201"/>
                  </a:lnTo>
                  <a:lnTo>
                    <a:pt x="204" y="206"/>
                  </a:lnTo>
                  <a:lnTo>
                    <a:pt x="211" y="216"/>
                  </a:lnTo>
                  <a:lnTo>
                    <a:pt x="213" y="228"/>
                  </a:lnTo>
                  <a:lnTo>
                    <a:pt x="211" y="239"/>
                  </a:lnTo>
                  <a:lnTo>
                    <a:pt x="204" y="249"/>
                  </a:lnTo>
                  <a:lnTo>
                    <a:pt x="195" y="254"/>
                  </a:lnTo>
                  <a:lnTo>
                    <a:pt x="183" y="257"/>
                  </a:lnTo>
                  <a:close/>
                  <a:moveTo>
                    <a:pt x="284" y="460"/>
                  </a:moveTo>
                  <a:lnTo>
                    <a:pt x="272" y="457"/>
                  </a:lnTo>
                  <a:lnTo>
                    <a:pt x="263" y="452"/>
                  </a:lnTo>
                  <a:lnTo>
                    <a:pt x="257" y="442"/>
                  </a:lnTo>
                  <a:lnTo>
                    <a:pt x="255" y="431"/>
                  </a:lnTo>
                  <a:lnTo>
                    <a:pt x="257" y="419"/>
                  </a:lnTo>
                  <a:lnTo>
                    <a:pt x="263" y="409"/>
                  </a:lnTo>
                  <a:lnTo>
                    <a:pt x="272" y="404"/>
                  </a:lnTo>
                  <a:lnTo>
                    <a:pt x="284" y="401"/>
                  </a:lnTo>
                  <a:lnTo>
                    <a:pt x="296" y="404"/>
                  </a:lnTo>
                  <a:lnTo>
                    <a:pt x="305" y="409"/>
                  </a:lnTo>
                  <a:lnTo>
                    <a:pt x="312" y="419"/>
                  </a:lnTo>
                  <a:lnTo>
                    <a:pt x="314" y="431"/>
                  </a:lnTo>
                  <a:lnTo>
                    <a:pt x="312" y="442"/>
                  </a:lnTo>
                  <a:lnTo>
                    <a:pt x="305" y="452"/>
                  </a:lnTo>
                  <a:lnTo>
                    <a:pt x="296" y="457"/>
                  </a:lnTo>
                  <a:lnTo>
                    <a:pt x="284" y="460"/>
                  </a:lnTo>
                  <a:close/>
                  <a:moveTo>
                    <a:pt x="284" y="359"/>
                  </a:moveTo>
                  <a:lnTo>
                    <a:pt x="272" y="356"/>
                  </a:lnTo>
                  <a:lnTo>
                    <a:pt x="263" y="350"/>
                  </a:lnTo>
                  <a:lnTo>
                    <a:pt x="257" y="341"/>
                  </a:lnTo>
                  <a:lnTo>
                    <a:pt x="255" y="329"/>
                  </a:lnTo>
                  <a:lnTo>
                    <a:pt x="257" y="317"/>
                  </a:lnTo>
                  <a:lnTo>
                    <a:pt x="263" y="308"/>
                  </a:lnTo>
                  <a:lnTo>
                    <a:pt x="272" y="301"/>
                  </a:lnTo>
                  <a:lnTo>
                    <a:pt x="284" y="299"/>
                  </a:lnTo>
                  <a:lnTo>
                    <a:pt x="296" y="301"/>
                  </a:lnTo>
                  <a:lnTo>
                    <a:pt x="305" y="308"/>
                  </a:lnTo>
                  <a:lnTo>
                    <a:pt x="312" y="317"/>
                  </a:lnTo>
                  <a:lnTo>
                    <a:pt x="314" y="329"/>
                  </a:lnTo>
                  <a:lnTo>
                    <a:pt x="312" y="341"/>
                  </a:lnTo>
                  <a:lnTo>
                    <a:pt x="305" y="350"/>
                  </a:lnTo>
                  <a:lnTo>
                    <a:pt x="296" y="356"/>
                  </a:lnTo>
                  <a:lnTo>
                    <a:pt x="284" y="359"/>
                  </a:lnTo>
                  <a:close/>
                  <a:moveTo>
                    <a:pt x="284" y="257"/>
                  </a:moveTo>
                  <a:lnTo>
                    <a:pt x="272" y="254"/>
                  </a:lnTo>
                  <a:lnTo>
                    <a:pt x="263" y="249"/>
                  </a:lnTo>
                  <a:lnTo>
                    <a:pt x="257" y="239"/>
                  </a:lnTo>
                  <a:lnTo>
                    <a:pt x="255" y="228"/>
                  </a:lnTo>
                  <a:lnTo>
                    <a:pt x="257" y="216"/>
                  </a:lnTo>
                  <a:lnTo>
                    <a:pt x="263" y="206"/>
                  </a:lnTo>
                  <a:lnTo>
                    <a:pt x="272" y="201"/>
                  </a:lnTo>
                  <a:lnTo>
                    <a:pt x="284" y="198"/>
                  </a:lnTo>
                  <a:lnTo>
                    <a:pt x="296" y="201"/>
                  </a:lnTo>
                  <a:lnTo>
                    <a:pt x="305" y="206"/>
                  </a:lnTo>
                  <a:lnTo>
                    <a:pt x="312" y="216"/>
                  </a:lnTo>
                  <a:lnTo>
                    <a:pt x="314" y="228"/>
                  </a:lnTo>
                  <a:lnTo>
                    <a:pt x="312" y="239"/>
                  </a:lnTo>
                  <a:lnTo>
                    <a:pt x="305" y="249"/>
                  </a:lnTo>
                  <a:lnTo>
                    <a:pt x="296" y="254"/>
                  </a:lnTo>
                  <a:lnTo>
                    <a:pt x="284" y="257"/>
                  </a:lnTo>
                  <a:close/>
                  <a:moveTo>
                    <a:pt x="325" y="142"/>
                  </a:moveTo>
                  <a:lnTo>
                    <a:pt x="325" y="144"/>
                  </a:lnTo>
                  <a:lnTo>
                    <a:pt x="323" y="146"/>
                  </a:lnTo>
                  <a:lnTo>
                    <a:pt x="321" y="147"/>
                  </a:lnTo>
                  <a:lnTo>
                    <a:pt x="46" y="147"/>
                  </a:lnTo>
                  <a:lnTo>
                    <a:pt x="43" y="146"/>
                  </a:lnTo>
                  <a:lnTo>
                    <a:pt x="42" y="144"/>
                  </a:lnTo>
                  <a:lnTo>
                    <a:pt x="41" y="142"/>
                  </a:lnTo>
                  <a:lnTo>
                    <a:pt x="41" y="53"/>
                  </a:lnTo>
                  <a:lnTo>
                    <a:pt x="42" y="50"/>
                  </a:lnTo>
                  <a:lnTo>
                    <a:pt x="43" y="49"/>
                  </a:lnTo>
                  <a:lnTo>
                    <a:pt x="46" y="47"/>
                  </a:lnTo>
                  <a:lnTo>
                    <a:pt x="321" y="47"/>
                  </a:lnTo>
                  <a:lnTo>
                    <a:pt x="323" y="49"/>
                  </a:lnTo>
                  <a:lnTo>
                    <a:pt x="325" y="50"/>
                  </a:lnTo>
                  <a:lnTo>
                    <a:pt x="325" y="53"/>
                  </a:lnTo>
                  <a:lnTo>
                    <a:pt x="325"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0" name="TextBox 389"/>
          <p:cNvSpPr txBox="1"/>
          <p:nvPr/>
        </p:nvSpPr>
        <p:spPr>
          <a:xfrm>
            <a:off x="5620422" y="2523366"/>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Income</a:t>
            </a:r>
            <a:endParaRPr lang="en-US" sz="2000" dirty="0">
              <a:solidFill>
                <a:schemeClr val="bg1"/>
              </a:solidFill>
            </a:endParaRPr>
          </a:p>
        </p:txBody>
      </p:sp>
      <p:sp>
        <p:nvSpPr>
          <p:cNvPr id="391" name="TextBox 390"/>
          <p:cNvSpPr txBox="1"/>
          <p:nvPr/>
        </p:nvSpPr>
        <p:spPr>
          <a:xfrm>
            <a:off x="5620422" y="3160972"/>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Benefits</a:t>
            </a:r>
            <a:endParaRPr lang="en-US" sz="2000" dirty="0">
              <a:solidFill>
                <a:schemeClr val="bg1"/>
              </a:solidFill>
            </a:endParaRPr>
          </a:p>
        </p:txBody>
      </p:sp>
      <p:sp>
        <p:nvSpPr>
          <p:cNvPr id="392" name="TextBox 391"/>
          <p:cNvSpPr txBox="1"/>
          <p:nvPr/>
        </p:nvSpPr>
        <p:spPr>
          <a:xfrm>
            <a:off x="5620422" y="3798577"/>
            <a:ext cx="1935338" cy="400110"/>
          </a:xfrm>
          <a:prstGeom prst="rect">
            <a:avLst/>
          </a:prstGeom>
          <a:solidFill>
            <a:schemeClr val="accent1"/>
          </a:solidFill>
        </p:spPr>
        <p:txBody>
          <a:bodyPr wrap="none" rtlCol="0">
            <a:spAutoFit/>
          </a:bodyPr>
          <a:lstStyle/>
          <a:p>
            <a:pPr>
              <a:buClr>
                <a:schemeClr val="accent1"/>
              </a:buClr>
            </a:pPr>
            <a:r>
              <a:rPr lang="en-US" sz="2000" dirty="0" smtClean="0">
                <a:solidFill>
                  <a:schemeClr val="bg1"/>
                </a:solidFill>
              </a:rPr>
              <a:t>Business Value</a:t>
            </a:r>
            <a:endParaRPr lang="en-US" sz="2000" dirty="0">
              <a:solidFill>
                <a:schemeClr val="bg1"/>
              </a:solidFill>
            </a:endParaRPr>
          </a:p>
        </p:txBody>
      </p:sp>
      <p:sp>
        <p:nvSpPr>
          <p:cNvPr id="2" name="Rectangle 1"/>
          <p:cNvSpPr/>
          <p:nvPr/>
        </p:nvSpPr>
        <p:spPr>
          <a:xfrm>
            <a:off x="1132793" y="2200200"/>
            <a:ext cx="1495240" cy="461665"/>
          </a:xfrm>
          <a:prstGeom prst="rect">
            <a:avLst/>
          </a:prstGeom>
        </p:spPr>
        <p:txBody>
          <a:bodyPr wrap="square">
            <a:spAutoFit/>
          </a:bodyPr>
          <a:lstStyle/>
          <a:p>
            <a:r>
              <a:rPr lang="en-US" sz="1200" b="1" dirty="0" smtClean="0">
                <a:solidFill>
                  <a:schemeClr val="accent2"/>
                </a:solidFill>
              </a:rPr>
              <a:t>$100</a:t>
            </a:r>
          </a:p>
          <a:p>
            <a:r>
              <a:rPr lang="en-US" sz="1200" b="1" dirty="0" smtClean="0">
                <a:solidFill>
                  <a:schemeClr val="accent2"/>
                </a:solidFill>
              </a:rPr>
              <a:t>Contribution</a:t>
            </a:r>
            <a:endParaRPr lang="en-US" sz="1200" b="1" dirty="0">
              <a:solidFill>
                <a:schemeClr val="accent2"/>
              </a:solidFill>
            </a:endParaRPr>
          </a:p>
        </p:txBody>
      </p:sp>
      <p:sp>
        <p:nvSpPr>
          <p:cNvPr id="32" name="Oval 31"/>
          <p:cNvSpPr/>
          <p:nvPr/>
        </p:nvSpPr>
        <p:spPr>
          <a:xfrm>
            <a:off x="7807946" y="2486790"/>
            <a:ext cx="822960" cy="4572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No Current Income</a:t>
            </a:r>
            <a:endParaRPr lang="en-US" sz="800" b="1" dirty="0"/>
          </a:p>
        </p:txBody>
      </p:sp>
      <p:sp>
        <p:nvSpPr>
          <p:cNvPr id="33" name="Oval 32"/>
          <p:cNvSpPr/>
          <p:nvPr/>
        </p:nvSpPr>
        <p:spPr>
          <a:xfrm>
            <a:off x="1978841" y="3033491"/>
            <a:ext cx="1391543" cy="79102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$80</a:t>
            </a:r>
          </a:p>
          <a:p>
            <a:pPr algn="ctr"/>
            <a:r>
              <a:rPr lang="en-US" sz="1000" b="1" dirty="0" smtClean="0"/>
              <a:t>To </a:t>
            </a:r>
          </a:p>
          <a:p>
            <a:pPr algn="ctr"/>
            <a:r>
              <a:rPr lang="en-US" sz="1000" b="1" dirty="0" smtClean="0"/>
              <a:t>You</a:t>
            </a:r>
            <a:endParaRPr lang="en-US" sz="1000" b="1" dirty="0"/>
          </a:p>
        </p:txBody>
      </p:sp>
      <p:sp>
        <p:nvSpPr>
          <p:cNvPr id="35" name="Oval 34"/>
          <p:cNvSpPr/>
          <p:nvPr/>
        </p:nvSpPr>
        <p:spPr>
          <a:xfrm>
            <a:off x="1978841" y="4200277"/>
            <a:ext cx="1321095" cy="90684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$20</a:t>
            </a:r>
          </a:p>
          <a:p>
            <a:pPr algn="ctr"/>
            <a:r>
              <a:rPr lang="en-US" sz="1000" b="1" dirty="0" smtClean="0"/>
              <a:t>to Employees</a:t>
            </a:r>
            <a:endParaRPr lang="en-US" sz="1000" b="1" dirty="0"/>
          </a:p>
        </p:txBody>
      </p:sp>
    </p:spTree>
    <p:extLst>
      <p:ext uri="{BB962C8B-B14F-4D97-AF65-F5344CB8AC3E}">
        <p14:creationId xmlns:p14="http://schemas.microsoft.com/office/powerpoint/2010/main" val="320162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outVertic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p:bldP spid="32" grpId="0" animBg="1"/>
      <p:bldP spid="33"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rot="4432496">
            <a:off x="435722" y="2308600"/>
            <a:ext cx="1871330" cy="480528"/>
          </a:xfrm>
          <a:custGeom>
            <a:avLst/>
            <a:gdLst>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42530"/>
              <a:gd name="connsiteX1" fmla="*/ 1807535 w 1807535"/>
              <a:gd name="connsiteY1" fmla="*/ 42530 h 42530"/>
              <a:gd name="connsiteX0" fmla="*/ 0 w 1807535"/>
              <a:gd name="connsiteY0" fmla="*/ 0 h 227160"/>
              <a:gd name="connsiteX1" fmla="*/ 1807535 w 1807535"/>
              <a:gd name="connsiteY1" fmla="*/ 42530 h 227160"/>
              <a:gd name="connsiteX0" fmla="*/ 0 w 1871330"/>
              <a:gd name="connsiteY0" fmla="*/ 127591 h 236246"/>
              <a:gd name="connsiteX1" fmla="*/ 1871330 w 1871330"/>
              <a:gd name="connsiteY1" fmla="*/ 0 h 236246"/>
              <a:gd name="connsiteX0" fmla="*/ 0 w 1871330"/>
              <a:gd name="connsiteY0" fmla="*/ 127591 h 425032"/>
              <a:gd name="connsiteX1" fmla="*/ 1871330 w 1871330"/>
              <a:gd name="connsiteY1" fmla="*/ 0 h 425032"/>
              <a:gd name="connsiteX0" fmla="*/ 0 w 1871330"/>
              <a:gd name="connsiteY0" fmla="*/ 127591 h 480528"/>
              <a:gd name="connsiteX1" fmla="*/ 1871330 w 1871330"/>
              <a:gd name="connsiteY1" fmla="*/ 0 h 480528"/>
            </a:gdLst>
            <a:ahLst/>
            <a:cxnLst>
              <a:cxn ang="0">
                <a:pos x="connsiteX0" y="connsiteY0"/>
              </a:cxn>
              <a:cxn ang="0">
                <a:pos x="connsiteX1" y="connsiteY1"/>
              </a:cxn>
            </a:cxnLst>
            <a:rect l="l" t="t" r="r" b="b"/>
            <a:pathLst>
              <a:path w="1871330" h="480528">
                <a:moveTo>
                  <a:pt x="0" y="127591"/>
                </a:moveTo>
                <a:cubicBezTo>
                  <a:pt x="517451" y="630866"/>
                  <a:pt x="1375143" y="602511"/>
                  <a:pt x="1871330" y="0"/>
                </a:cubicBezTo>
              </a:path>
            </a:pathLst>
          </a:custGeom>
          <a:ln>
            <a:headEnd type="none" w="med" len="med"/>
            <a:tailEnd type="arrow" w="lg" len="s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Rectangle 11"/>
          <p:cNvSpPr/>
          <p:nvPr/>
        </p:nvSpPr>
        <p:spPr>
          <a:xfrm>
            <a:off x="4994622" y="0"/>
            <a:ext cx="414937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5611593" y="577098"/>
            <a:ext cx="2915438" cy="1708772"/>
            <a:chOff x="5611593" y="577098"/>
            <a:chExt cx="2915438" cy="1708772"/>
          </a:xfrm>
        </p:grpSpPr>
        <p:sp>
          <p:nvSpPr>
            <p:cNvPr id="229" name="Freeform 190"/>
            <p:cNvSpPr>
              <a:spLocks noEditPoints="1"/>
            </p:cNvSpPr>
            <p:nvPr/>
          </p:nvSpPr>
          <p:spPr bwMode="auto">
            <a:xfrm>
              <a:off x="5983909" y="577098"/>
              <a:ext cx="2170805" cy="1213784"/>
            </a:xfrm>
            <a:custGeom>
              <a:avLst/>
              <a:gdLst>
                <a:gd name="T0" fmla="*/ 1131 w 1209"/>
                <a:gd name="T1" fmla="*/ 266 h 676"/>
                <a:gd name="T2" fmla="*/ 1127 w 1209"/>
                <a:gd name="T3" fmla="*/ 326 h 676"/>
                <a:gd name="T4" fmla="*/ 1090 w 1209"/>
                <a:gd name="T5" fmla="*/ 348 h 676"/>
                <a:gd name="T6" fmla="*/ 1054 w 1209"/>
                <a:gd name="T7" fmla="*/ 326 h 676"/>
                <a:gd name="T8" fmla="*/ 1050 w 1209"/>
                <a:gd name="T9" fmla="*/ 266 h 676"/>
                <a:gd name="T10" fmla="*/ 89 w 1209"/>
                <a:gd name="T11" fmla="*/ 230 h 676"/>
                <a:gd name="T12" fmla="*/ 135 w 1209"/>
                <a:gd name="T13" fmla="*/ 264 h 676"/>
                <a:gd name="T14" fmla="*/ 121 w 1209"/>
                <a:gd name="T15" fmla="*/ 325 h 676"/>
                <a:gd name="T16" fmla="*/ 87 w 1209"/>
                <a:gd name="T17" fmla="*/ 336 h 676"/>
                <a:gd name="T18" fmla="*/ 49 w 1209"/>
                <a:gd name="T19" fmla="*/ 305 h 676"/>
                <a:gd name="T20" fmla="*/ 55 w 1209"/>
                <a:gd name="T21" fmla="*/ 242 h 676"/>
                <a:gd name="T22" fmla="*/ 800 w 1209"/>
                <a:gd name="T23" fmla="*/ 183 h 676"/>
                <a:gd name="T24" fmla="*/ 867 w 1209"/>
                <a:gd name="T25" fmla="*/ 233 h 676"/>
                <a:gd name="T26" fmla="*/ 935 w 1209"/>
                <a:gd name="T27" fmla="*/ 401 h 676"/>
                <a:gd name="T28" fmla="*/ 1093 w 1209"/>
                <a:gd name="T29" fmla="*/ 359 h 676"/>
                <a:gd name="T30" fmla="*/ 1164 w 1209"/>
                <a:gd name="T31" fmla="*/ 388 h 676"/>
                <a:gd name="T32" fmla="*/ 1209 w 1209"/>
                <a:gd name="T33" fmla="*/ 501 h 676"/>
                <a:gd name="T34" fmla="*/ 1183 w 1209"/>
                <a:gd name="T35" fmla="*/ 516 h 676"/>
                <a:gd name="T36" fmla="*/ 1185 w 1209"/>
                <a:gd name="T37" fmla="*/ 571 h 676"/>
                <a:gd name="T38" fmla="*/ 1136 w 1209"/>
                <a:gd name="T39" fmla="*/ 673 h 676"/>
                <a:gd name="T40" fmla="*/ 1045 w 1209"/>
                <a:gd name="T41" fmla="*/ 673 h 676"/>
                <a:gd name="T42" fmla="*/ 995 w 1209"/>
                <a:gd name="T43" fmla="*/ 571 h 676"/>
                <a:gd name="T44" fmla="*/ 928 w 1209"/>
                <a:gd name="T45" fmla="*/ 482 h 676"/>
                <a:gd name="T46" fmla="*/ 912 w 1209"/>
                <a:gd name="T47" fmla="*/ 474 h 676"/>
                <a:gd name="T48" fmla="*/ 822 w 1209"/>
                <a:gd name="T49" fmla="*/ 666 h 676"/>
                <a:gd name="T50" fmla="*/ 702 w 1209"/>
                <a:gd name="T51" fmla="*/ 676 h 676"/>
                <a:gd name="T52" fmla="*/ 687 w 1209"/>
                <a:gd name="T53" fmla="*/ 662 h 676"/>
                <a:gd name="T54" fmla="*/ 588 w 1209"/>
                <a:gd name="T55" fmla="*/ 461 h 676"/>
                <a:gd name="T56" fmla="*/ 524 w 1209"/>
                <a:gd name="T57" fmla="*/ 411 h 676"/>
                <a:gd name="T58" fmla="*/ 499 w 1209"/>
                <a:gd name="T59" fmla="*/ 520 h 676"/>
                <a:gd name="T60" fmla="*/ 479 w 1209"/>
                <a:gd name="T61" fmla="*/ 674 h 676"/>
                <a:gd name="T62" fmla="*/ 358 w 1209"/>
                <a:gd name="T63" fmla="*/ 669 h 676"/>
                <a:gd name="T64" fmla="*/ 287 w 1209"/>
                <a:gd name="T65" fmla="*/ 494 h 676"/>
                <a:gd name="T66" fmla="*/ 334 w 1209"/>
                <a:gd name="T67" fmla="*/ 363 h 676"/>
                <a:gd name="T68" fmla="*/ 262 w 1209"/>
                <a:gd name="T69" fmla="*/ 471 h 676"/>
                <a:gd name="T70" fmla="*/ 139 w 1209"/>
                <a:gd name="T71" fmla="*/ 669 h 676"/>
                <a:gd name="T72" fmla="*/ 46 w 1209"/>
                <a:gd name="T73" fmla="*/ 674 h 676"/>
                <a:gd name="T74" fmla="*/ 21 w 1209"/>
                <a:gd name="T75" fmla="*/ 532 h 676"/>
                <a:gd name="T76" fmla="*/ 3 w 1209"/>
                <a:gd name="T77" fmla="*/ 382 h 676"/>
                <a:gd name="T78" fmla="*/ 83 w 1209"/>
                <a:gd name="T79" fmla="*/ 348 h 676"/>
                <a:gd name="T80" fmla="*/ 235 w 1209"/>
                <a:gd name="T81" fmla="*/ 420 h 676"/>
                <a:gd name="T82" fmla="*/ 299 w 1209"/>
                <a:gd name="T83" fmla="*/ 263 h 676"/>
                <a:gd name="T84" fmla="*/ 327 w 1209"/>
                <a:gd name="T85" fmla="*/ 200 h 676"/>
                <a:gd name="T86" fmla="*/ 465 w 1209"/>
                <a:gd name="T87" fmla="*/ 185 h 676"/>
                <a:gd name="T88" fmla="*/ 522 w 1209"/>
                <a:gd name="T89" fmla="*/ 208 h 676"/>
                <a:gd name="T90" fmla="*/ 588 w 1209"/>
                <a:gd name="T91" fmla="*/ 369 h 676"/>
                <a:gd name="T92" fmla="*/ 655 w 1209"/>
                <a:gd name="T93" fmla="*/ 207 h 676"/>
                <a:gd name="T94" fmla="*/ 740 w 1209"/>
                <a:gd name="T95" fmla="*/ 179 h 676"/>
                <a:gd name="T96" fmla="*/ 467 w 1209"/>
                <a:gd name="T97" fmla="*/ 14 h 676"/>
                <a:gd name="T98" fmla="*/ 490 w 1209"/>
                <a:gd name="T99" fmla="*/ 84 h 676"/>
                <a:gd name="T100" fmla="*/ 452 w 1209"/>
                <a:gd name="T101" fmla="*/ 154 h 676"/>
                <a:gd name="T102" fmla="*/ 392 w 1209"/>
                <a:gd name="T103" fmla="*/ 154 h 676"/>
                <a:gd name="T104" fmla="*/ 354 w 1209"/>
                <a:gd name="T105" fmla="*/ 84 h 676"/>
                <a:gd name="T106" fmla="*/ 376 w 1209"/>
                <a:gd name="T107" fmla="*/ 14 h 676"/>
                <a:gd name="T108" fmla="*/ 772 w 1209"/>
                <a:gd name="T109" fmla="*/ 1 h 676"/>
                <a:gd name="T110" fmla="*/ 825 w 1209"/>
                <a:gd name="T111" fmla="*/ 51 h 676"/>
                <a:gd name="T112" fmla="*/ 813 w 1209"/>
                <a:gd name="T113" fmla="*/ 128 h 676"/>
                <a:gd name="T114" fmla="*/ 753 w 1209"/>
                <a:gd name="T115" fmla="*/ 161 h 676"/>
                <a:gd name="T116" fmla="*/ 693 w 1209"/>
                <a:gd name="T117" fmla="*/ 115 h 676"/>
                <a:gd name="T118" fmla="*/ 690 w 1209"/>
                <a:gd name="T119" fmla="*/ 35 h 676"/>
                <a:gd name="T120" fmla="*/ 755 w 1209"/>
                <a:gd name="T12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9" h="676">
                  <a:moveTo>
                    <a:pt x="1090" y="244"/>
                  </a:moveTo>
                  <a:lnTo>
                    <a:pt x="1103" y="245"/>
                  </a:lnTo>
                  <a:lnTo>
                    <a:pt x="1114" y="249"/>
                  </a:lnTo>
                  <a:lnTo>
                    <a:pt x="1124" y="257"/>
                  </a:lnTo>
                  <a:lnTo>
                    <a:pt x="1131" y="266"/>
                  </a:lnTo>
                  <a:lnTo>
                    <a:pt x="1134" y="278"/>
                  </a:lnTo>
                  <a:lnTo>
                    <a:pt x="1134" y="288"/>
                  </a:lnTo>
                  <a:lnTo>
                    <a:pt x="1134" y="302"/>
                  </a:lnTo>
                  <a:lnTo>
                    <a:pt x="1131" y="316"/>
                  </a:lnTo>
                  <a:lnTo>
                    <a:pt x="1127" y="326"/>
                  </a:lnTo>
                  <a:lnTo>
                    <a:pt x="1119" y="335"/>
                  </a:lnTo>
                  <a:lnTo>
                    <a:pt x="1110" y="342"/>
                  </a:lnTo>
                  <a:lnTo>
                    <a:pt x="1097" y="347"/>
                  </a:lnTo>
                  <a:lnTo>
                    <a:pt x="1093" y="347"/>
                  </a:lnTo>
                  <a:lnTo>
                    <a:pt x="1090" y="348"/>
                  </a:lnTo>
                  <a:lnTo>
                    <a:pt x="1086" y="347"/>
                  </a:lnTo>
                  <a:lnTo>
                    <a:pt x="1083" y="347"/>
                  </a:lnTo>
                  <a:lnTo>
                    <a:pt x="1071" y="342"/>
                  </a:lnTo>
                  <a:lnTo>
                    <a:pt x="1060" y="335"/>
                  </a:lnTo>
                  <a:lnTo>
                    <a:pt x="1054" y="326"/>
                  </a:lnTo>
                  <a:lnTo>
                    <a:pt x="1050" y="316"/>
                  </a:lnTo>
                  <a:lnTo>
                    <a:pt x="1047" y="302"/>
                  </a:lnTo>
                  <a:lnTo>
                    <a:pt x="1046" y="288"/>
                  </a:lnTo>
                  <a:lnTo>
                    <a:pt x="1046" y="278"/>
                  </a:lnTo>
                  <a:lnTo>
                    <a:pt x="1050" y="266"/>
                  </a:lnTo>
                  <a:lnTo>
                    <a:pt x="1056" y="257"/>
                  </a:lnTo>
                  <a:lnTo>
                    <a:pt x="1066" y="249"/>
                  </a:lnTo>
                  <a:lnTo>
                    <a:pt x="1077" y="245"/>
                  </a:lnTo>
                  <a:lnTo>
                    <a:pt x="1090" y="244"/>
                  </a:lnTo>
                  <a:close/>
                  <a:moveTo>
                    <a:pt x="89" y="230"/>
                  </a:moveTo>
                  <a:lnTo>
                    <a:pt x="102" y="232"/>
                  </a:lnTo>
                  <a:lnTo>
                    <a:pt x="115" y="236"/>
                  </a:lnTo>
                  <a:lnTo>
                    <a:pt x="125" y="242"/>
                  </a:lnTo>
                  <a:lnTo>
                    <a:pt x="131" y="253"/>
                  </a:lnTo>
                  <a:lnTo>
                    <a:pt x="135" y="264"/>
                  </a:lnTo>
                  <a:lnTo>
                    <a:pt x="135" y="276"/>
                  </a:lnTo>
                  <a:lnTo>
                    <a:pt x="134" y="291"/>
                  </a:lnTo>
                  <a:lnTo>
                    <a:pt x="131" y="305"/>
                  </a:lnTo>
                  <a:lnTo>
                    <a:pt x="127" y="316"/>
                  </a:lnTo>
                  <a:lnTo>
                    <a:pt x="121" y="325"/>
                  </a:lnTo>
                  <a:lnTo>
                    <a:pt x="110" y="331"/>
                  </a:lnTo>
                  <a:lnTo>
                    <a:pt x="97" y="336"/>
                  </a:lnTo>
                  <a:lnTo>
                    <a:pt x="93" y="336"/>
                  </a:lnTo>
                  <a:lnTo>
                    <a:pt x="89" y="338"/>
                  </a:lnTo>
                  <a:lnTo>
                    <a:pt x="87" y="336"/>
                  </a:lnTo>
                  <a:lnTo>
                    <a:pt x="83" y="336"/>
                  </a:lnTo>
                  <a:lnTo>
                    <a:pt x="70" y="331"/>
                  </a:lnTo>
                  <a:lnTo>
                    <a:pt x="59" y="325"/>
                  </a:lnTo>
                  <a:lnTo>
                    <a:pt x="53" y="316"/>
                  </a:lnTo>
                  <a:lnTo>
                    <a:pt x="49" y="305"/>
                  </a:lnTo>
                  <a:lnTo>
                    <a:pt x="46" y="291"/>
                  </a:lnTo>
                  <a:lnTo>
                    <a:pt x="45" y="276"/>
                  </a:lnTo>
                  <a:lnTo>
                    <a:pt x="45" y="264"/>
                  </a:lnTo>
                  <a:lnTo>
                    <a:pt x="47" y="253"/>
                  </a:lnTo>
                  <a:lnTo>
                    <a:pt x="55" y="242"/>
                  </a:lnTo>
                  <a:lnTo>
                    <a:pt x="64" y="236"/>
                  </a:lnTo>
                  <a:lnTo>
                    <a:pt x="76" y="232"/>
                  </a:lnTo>
                  <a:lnTo>
                    <a:pt x="89" y="230"/>
                  </a:lnTo>
                  <a:close/>
                  <a:moveTo>
                    <a:pt x="771" y="179"/>
                  </a:moveTo>
                  <a:lnTo>
                    <a:pt x="800" y="183"/>
                  </a:lnTo>
                  <a:lnTo>
                    <a:pt x="827" y="190"/>
                  </a:lnTo>
                  <a:lnTo>
                    <a:pt x="851" y="200"/>
                  </a:lnTo>
                  <a:lnTo>
                    <a:pt x="855" y="203"/>
                  </a:lnTo>
                  <a:lnTo>
                    <a:pt x="856" y="207"/>
                  </a:lnTo>
                  <a:lnTo>
                    <a:pt x="867" y="233"/>
                  </a:lnTo>
                  <a:lnTo>
                    <a:pt x="880" y="263"/>
                  </a:lnTo>
                  <a:lnTo>
                    <a:pt x="893" y="297"/>
                  </a:lnTo>
                  <a:lnTo>
                    <a:pt x="907" y="334"/>
                  </a:lnTo>
                  <a:lnTo>
                    <a:pt x="922" y="368"/>
                  </a:lnTo>
                  <a:lnTo>
                    <a:pt x="935" y="401"/>
                  </a:lnTo>
                  <a:lnTo>
                    <a:pt x="946" y="429"/>
                  </a:lnTo>
                  <a:lnTo>
                    <a:pt x="1021" y="374"/>
                  </a:lnTo>
                  <a:lnTo>
                    <a:pt x="1042" y="365"/>
                  </a:lnTo>
                  <a:lnTo>
                    <a:pt x="1067" y="360"/>
                  </a:lnTo>
                  <a:lnTo>
                    <a:pt x="1093" y="359"/>
                  </a:lnTo>
                  <a:lnTo>
                    <a:pt x="1119" y="361"/>
                  </a:lnTo>
                  <a:lnTo>
                    <a:pt x="1143" y="367"/>
                  </a:lnTo>
                  <a:lnTo>
                    <a:pt x="1152" y="372"/>
                  </a:lnTo>
                  <a:lnTo>
                    <a:pt x="1158" y="378"/>
                  </a:lnTo>
                  <a:lnTo>
                    <a:pt x="1164" y="388"/>
                  </a:lnTo>
                  <a:lnTo>
                    <a:pt x="1173" y="410"/>
                  </a:lnTo>
                  <a:lnTo>
                    <a:pt x="1183" y="435"/>
                  </a:lnTo>
                  <a:lnTo>
                    <a:pt x="1192" y="458"/>
                  </a:lnTo>
                  <a:lnTo>
                    <a:pt x="1202" y="482"/>
                  </a:lnTo>
                  <a:lnTo>
                    <a:pt x="1209" y="501"/>
                  </a:lnTo>
                  <a:lnTo>
                    <a:pt x="1209" y="507"/>
                  </a:lnTo>
                  <a:lnTo>
                    <a:pt x="1204" y="513"/>
                  </a:lnTo>
                  <a:lnTo>
                    <a:pt x="1198" y="517"/>
                  </a:lnTo>
                  <a:lnTo>
                    <a:pt x="1190" y="518"/>
                  </a:lnTo>
                  <a:lnTo>
                    <a:pt x="1183" y="516"/>
                  </a:lnTo>
                  <a:lnTo>
                    <a:pt x="1152" y="467"/>
                  </a:lnTo>
                  <a:lnTo>
                    <a:pt x="1151" y="488"/>
                  </a:lnTo>
                  <a:lnTo>
                    <a:pt x="1165" y="513"/>
                  </a:lnTo>
                  <a:lnTo>
                    <a:pt x="1177" y="542"/>
                  </a:lnTo>
                  <a:lnTo>
                    <a:pt x="1185" y="571"/>
                  </a:lnTo>
                  <a:lnTo>
                    <a:pt x="1191" y="597"/>
                  </a:lnTo>
                  <a:lnTo>
                    <a:pt x="1144" y="597"/>
                  </a:lnTo>
                  <a:lnTo>
                    <a:pt x="1139" y="666"/>
                  </a:lnTo>
                  <a:lnTo>
                    <a:pt x="1137" y="670"/>
                  </a:lnTo>
                  <a:lnTo>
                    <a:pt x="1136" y="673"/>
                  </a:lnTo>
                  <a:lnTo>
                    <a:pt x="1134" y="674"/>
                  </a:lnTo>
                  <a:lnTo>
                    <a:pt x="1130" y="676"/>
                  </a:lnTo>
                  <a:lnTo>
                    <a:pt x="1051" y="676"/>
                  </a:lnTo>
                  <a:lnTo>
                    <a:pt x="1047" y="674"/>
                  </a:lnTo>
                  <a:lnTo>
                    <a:pt x="1045" y="673"/>
                  </a:lnTo>
                  <a:lnTo>
                    <a:pt x="1042" y="670"/>
                  </a:lnTo>
                  <a:lnTo>
                    <a:pt x="1042" y="666"/>
                  </a:lnTo>
                  <a:lnTo>
                    <a:pt x="1037" y="597"/>
                  </a:lnTo>
                  <a:lnTo>
                    <a:pt x="988" y="597"/>
                  </a:lnTo>
                  <a:lnTo>
                    <a:pt x="995" y="571"/>
                  </a:lnTo>
                  <a:lnTo>
                    <a:pt x="1004" y="542"/>
                  </a:lnTo>
                  <a:lnTo>
                    <a:pt x="1014" y="513"/>
                  </a:lnTo>
                  <a:lnTo>
                    <a:pt x="1029" y="488"/>
                  </a:lnTo>
                  <a:lnTo>
                    <a:pt x="1026" y="437"/>
                  </a:lnTo>
                  <a:lnTo>
                    <a:pt x="928" y="482"/>
                  </a:lnTo>
                  <a:lnTo>
                    <a:pt x="924" y="482"/>
                  </a:lnTo>
                  <a:lnTo>
                    <a:pt x="920" y="482"/>
                  </a:lnTo>
                  <a:lnTo>
                    <a:pt x="918" y="479"/>
                  </a:lnTo>
                  <a:lnTo>
                    <a:pt x="915" y="477"/>
                  </a:lnTo>
                  <a:lnTo>
                    <a:pt x="912" y="474"/>
                  </a:lnTo>
                  <a:lnTo>
                    <a:pt x="911" y="470"/>
                  </a:lnTo>
                  <a:lnTo>
                    <a:pt x="908" y="467"/>
                  </a:lnTo>
                  <a:lnTo>
                    <a:pt x="843" y="364"/>
                  </a:lnTo>
                  <a:lnTo>
                    <a:pt x="823" y="662"/>
                  </a:lnTo>
                  <a:lnTo>
                    <a:pt x="822" y="666"/>
                  </a:lnTo>
                  <a:lnTo>
                    <a:pt x="819" y="670"/>
                  </a:lnTo>
                  <a:lnTo>
                    <a:pt x="817" y="673"/>
                  </a:lnTo>
                  <a:lnTo>
                    <a:pt x="813" y="674"/>
                  </a:lnTo>
                  <a:lnTo>
                    <a:pt x="809" y="676"/>
                  </a:lnTo>
                  <a:lnTo>
                    <a:pt x="702" y="676"/>
                  </a:lnTo>
                  <a:lnTo>
                    <a:pt x="698" y="674"/>
                  </a:lnTo>
                  <a:lnTo>
                    <a:pt x="694" y="673"/>
                  </a:lnTo>
                  <a:lnTo>
                    <a:pt x="690" y="670"/>
                  </a:lnTo>
                  <a:lnTo>
                    <a:pt x="689" y="666"/>
                  </a:lnTo>
                  <a:lnTo>
                    <a:pt x="687" y="662"/>
                  </a:lnTo>
                  <a:lnTo>
                    <a:pt x="678" y="518"/>
                  </a:lnTo>
                  <a:lnTo>
                    <a:pt x="666" y="361"/>
                  </a:lnTo>
                  <a:lnTo>
                    <a:pt x="606" y="457"/>
                  </a:lnTo>
                  <a:lnTo>
                    <a:pt x="598" y="461"/>
                  </a:lnTo>
                  <a:lnTo>
                    <a:pt x="588" y="461"/>
                  </a:lnTo>
                  <a:lnTo>
                    <a:pt x="577" y="460"/>
                  </a:lnTo>
                  <a:lnTo>
                    <a:pt x="571" y="456"/>
                  </a:lnTo>
                  <a:lnTo>
                    <a:pt x="509" y="361"/>
                  </a:lnTo>
                  <a:lnTo>
                    <a:pt x="508" y="386"/>
                  </a:lnTo>
                  <a:lnTo>
                    <a:pt x="524" y="411"/>
                  </a:lnTo>
                  <a:lnTo>
                    <a:pt x="537" y="439"/>
                  </a:lnTo>
                  <a:lnTo>
                    <a:pt x="547" y="466"/>
                  </a:lnTo>
                  <a:lnTo>
                    <a:pt x="556" y="494"/>
                  </a:lnTo>
                  <a:lnTo>
                    <a:pt x="563" y="520"/>
                  </a:lnTo>
                  <a:lnTo>
                    <a:pt x="499" y="520"/>
                  </a:lnTo>
                  <a:lnTo>
                    <a:pt x="488" y="661"/>
                  </a:lnTo>
                  <a:lnTo>
                    <a:pt x="488" y="666"/>
                  </a:lnTo>
                  <a:lnTo>
                    <a:pt x="486" y="669"/>
                  </a:lnTo>
                  <a:lnTo>
                    <a:pt x="483" y="672"/>
                  </a:lnTo>
                  <a:lnTo>
                    <a:pt x="479" y="674"/>
                  </a:lnTo>
                  <a:lnTo>
                    <a:pt x="475" y="674"/>
                  </a:lnTo>
                  <a:lnTo>
                    <a:pt x="368" y="674"/>
                  </a:lnTo>
                  <a:lnTo>
                    <a:pt x="364" y="674"/>
                  </a:lnTo>
                  <a:lnTo>
                    <a:pt x="360" y="672"/>
                  </a:lnTo>
                  <a:lnTo>
                    <a:pt x="358" y="669"/>
                  </a:lnTo>
                  <a:lnTo>
                    <a:pt x="355" y="666"/>
                  </a:lnTo>
                  <a:lnTo>
                    <a:pt x="354" y="661"/>
                  </a:lnTo>
                  <a:lnTo>
                    <a:pt x="344" y="520"/>
                  </a:lnTo>
                  <a:lnTo>
                    <a:pt x="280" y="520"/>
                  </a:lnTo>
                  <a:lnTo>
                    <a:pt x="287" y="494"/>
                  </a:lnTo>
                  <a:lnTo>
                    <a:pt x="295" y="466"/>
                  </a:lnTo>
                  <a:lnTo>
                    <a:pt x="305" y="439"/>
                  </a:lnTo>
                  <a:lnTo>
                    <a:pt x="320" y="411"/>
                  </a:lnTo>
                  <a:lnTo>
                    <a:pt x="335" y="386"/>
                  </a:lnTo>
                  <a:lnTo>
                    <a:pt x="334" y="363"/>
                  </a:lnTo>
                  <a:lnTo>
                    <a:pt x="272" y="457"/>
                  </a:lnTo>
                  <a:lnTo>
                    <a:pt x="271" y="461"/>
                  </a:lnTo>
                  <a:lnTo>
                    <a:pt x="269" y="465"/>
                  </a:lnTo>
                  <a:lnTo>
                    <a:pt x="266" y="469"/>
                  </a:lnTo>
                  <a:lnTo>
                    <a:pt x="262" y="471"/>
                  </a:lnTo>
                  <a:lnTo>
                    <a:pt x="258" y="473"/>
                  </a:lnTo>
                  <a:lnTo>
                    <a:pt x="254" y="473"/>
                  </a:lnTo>
                  <a:lnTo>
                    <a:pt x="156" y="427"/>
                  </a:lnTo>
                  <a:lnTo>
                    <a:pt x="139" y="666"/>
                  </a:lnTo>
                  <a:lnTo>
                    <a:pt x="139" y="669"/>
                  </a:lnTo>
                  <a:lnTo>
                    <a:pt x="136" y="672"/>
                  </a:lnTo>
                  <a:lnTo>
                    <a:pt x="134" y="674"/>
                  </a:lnTo>
                  <a:lnTo>
                    <a:pt x="130" y="674"/>
                  </a:lnTo>
                  <a:lnTo>
                    <a:pt x="49" y="674"/>
                  </a:lnTo>
                  <a:lnTo>
                    <a:pt x="46" y="674"/>
                  </a:lnTo>
                  <a:lnTo>
                    <a:pt x="42" y="672"/>
                  </a:lnTo>
                  <a:lnTo>
                    <a:pt x="41" y="669"/>
                  </a:lnTo>
                  <a:lnTo>
                    <a:pt x="40" y="666"/>
                  </a:lnTo>
                  <a:lnTo>
                    <a:pt x="30" y="534"/>
                  </a:lnTo>
                  <a:lnTo>
                    <a:pt x="21" y="532"/>
                  </a:lnTo>
                  <a:lnTo>
                    <a:pt x="12" y="526"/>
                  </a:lnTo>
                  <a:lnTo>
                    <a:pt x="8" y="518"/>
                  </a:lnTo>
                  <a:lnTo>
                    <a:pt x="5" y="508"/>
                  </a:lnTo>
                  <a:lnTo>
                    <a:pt x="0" y="397"/>
                  </a:lnTo>
                  <a:lnTo>
                    <a:pt x="3" y="382"/>
                  </a:lnTo>
                  <a:lnTo>
                    <a:pt x="11" y="370"/>
                  </a:lnTo>
                  <a:lnTo>
                    <a:pt x="24" y="361"/>
                  </a:lnTo>
                  <a:lnTo>
                    <a:pt x="42" y="355"/>
                  </a:lnTo>
                  <a:lnTo>
                    <a:pt x="62" y="351"/>
                  </a:lnTo>
                  <a:lnTo>
                    <a:pt x="83" y="348"/>
                  </a:lnTo>
                  <a:lnTo>
                    <a:pt x="105" y="350"/>
                  </a:lnTo>
                  <a:lnTo>
                    <a:pt x="126" y="352"/>
                  </a:lnTo>
                  <a:lnTo>
                    <a:pt x="144" y="357"/>
                  </a:lnTo>
                  <a:lnTo>
                    <a:pt x="160" y="365"/>
                  </a:lnTo>
                  <a:lnTo>
                    <a:pt x="235" y="420"/>
                  </a:lnTo>
                  <a:lnTo>
                    <a:pt x="246" y="393"/>
                  </a:lnTo>
                  <a:lnTo>
                    <a:pt x="258" y="361"/>
                  </a:lnTo>
                  <a:lnTo>
                    <a:pt x="272" y="329"/>
                  </a:lnTo>
                  <a:lnTo>
                    <a:pt x="286" y="296"/>
                  </a:lnTo>
                  <a:lnTo>
                    <a:pt x="299" y="263"/>
                  </a:lnTo>
                  <a:lnTo>
                    <a:pt x="310" y="233"/>
                  </a:lnTo>
                  <a:lnTo>
                    <a:pt x="321" y="208"/>
                  </a:lnTo>
                  <a:lnTo>
                    <a:pt x="322" y="206"/>
                  </a:lnTo>
                  <a:lnTo>
                    <a:pt x="325" y="203"/>
                  </a:lnTo>
                  <a:lnTo>
                    <a:pt x="327" y="200"/>
                  </a:lnTo>
                  <a:lnTo>
                    <a:pt x="351" y="191"/>
                  </a:lnTo>
                  <a:lnTo>
                    <a:pt x="377" y="185"/>
                  </a:lnTo>
                  <a:lnTo>
                    <a:pt x="407" y="181"/>
                  </a:lnTo>
                  <a:lnTo>
                    <a:pt x="436" y="181"/>
                  </a:lnTo>
                  <a:lnTo>
                    <a:pt x="465" y="185"/>
                  </a:lnTo>
                  <a:lnTo>
                    <a:pt x="492" y="191"/>
                  </a:lnTo>
                  <a:lnTo>
                    <a:pt x="516" y="200"/>
                  </a:lnTo>
                  <a:lnTo>
                    <a:pt x="518" y="203"/>
                  </a:lnTo>
                  <a:lnTo>
                    <a:pt x="521" y="206"/>
                  </a:lnTo>
                  <a:lnTo>
                    <a:pt x="522" y="208"/>
                  </a:lnTo>
                  <a:lnTo>
                    <a:pt x="533" y="236"/>
                  </a:lnTo>
                  <a:lnTo>
                    <a:pt x="546" y="266"/>
                  </a:lnTo>
                  <a:lnTo>
                    <a:pt x="560" y="300"/>
                  </a:lnTo>
                  <a:lnTo>
                    <a:pt x="575" y="335"/>
                  </a:lnTo>
                  <a:lnTo>
                    <a:pt x="588" y="369"/>
                  </a:lnTo>
                  <a:lnTo>
                    <a:pt x="602" y="335"/>
                  </a:lnTo>
                  <a:lnTo>
                    <a:pt x="617" y="300"/>
                  </a:lnTo>
                  <a:lnTo>
                    <a:pt x="631" y="264"/>
                  </a:lnTo>
                  <a:lnTo>
                    <a:pt x="644" y="233"/>
                  </a:lnTo>
                  <a:lnTo>
                    <a:pt x="655" y="207"/>
                  </a:lnTo>
                  <a:lnTo>
                    <a:pt x="656" y="203"/>
                  </a:lnTo>
                  <a:lnTo>
                    <a:pt x="660" y="200"/>
                  </a:lnTo>
                  <a:lnTo>
                    <a:pt x="683" y="190"/>
                  </a:lnTo>
                  <a:lnTo>
                    <a:pt x="711" y="183"/>
                  </a:lnTo>
                  <a:lnTo>
                    <a:pt x="740" y="179"/>
                  </a:lnTo>
                  <a:lnTo>
                    <a:pt x="771" y="179"/>
                  </a:lnTo>
                  <a:close/>
                  <a:moveTo>
                    <a:pt x="422" y="1"/>
                  </a:moveTo>
                  <a:lnTo>
                    <a:pt x="439" y="3"/>
                  </a:lnTo>
                  <a:lnTo>
                    <a:pt x="454" y="8"/>
                  </a:lnTo>
                  <a:lnTo>
                    <a:pt x="467" y="14"/>
                  </a:lnTo>
                  <a:lnTo>
                    <a:pt x="478" y="25"/>
                  </a:lnTo>
                  <a:lnTo>
                    <a:pt x="486" y="38"/>
                  </a:lnTo>
                  <a:lnTo>
                    <a:pt x="490" y="54"/>
                  </a:lnTo>
                  <a:lnTo>
                    <a:pt x="490" y="67"/>
                  </a:lnTo>
                  <a:lnTo>
                    <a:pt x="490" y="84"/>
                  </a:lnTo>
                  <a:lnTo>
                    <a:pt x="487" y="101"/>
                  </a:lnTo>
                  <a:lnTo>
                    <a:pt x="483" y="118"/>
                  </a:lnTo>
                  <a:lnTo>
                    <a:pt x="479" y="130"/>
                  </a:lnTo>
                  <a:lnTo>
                    <a:pt x="467" y="144"/>
                  </a:lnTo>
                  <a:lnTo>
                    <a:pt x="452" y="154"/>
                  </a:lnTo>
                  <a:lnTo>
                    <a:pt x="432" y="162"/>
                  </a:lnTo>
                  <a:lnTo>
                    <a:pt x="424" y="164"/>
                  </a:lnTo>
                  <a:lnTo>
                    <a:pt x="418" y="164"/>
                  </a:lnTo>
                  <a:lnTo>
                    <a:pt x="410" y="162"/>
                  </a:lnTo>
                  <a:lnTo>
                    <a:pt x="392" y="154"/>
                  </a:lnTo>
                  <a:lnTo>
                    <a:pt x="376" y="144"/>
                  </a:lnTo>
                  <a:lnTo>
                    <a:pt x="364" y="130"/>
                  </a:lnTo>
                  <a:lnTo>
                    <a:pt x="360" y="118"/>
                  </a:lnTo>
                  <a:lnTo>
                    <a:pt x="356" y="101"/>
                  </a:lnTo>
                  <a:lnTo>
                    <a:pt x="354" y="84"/>
                  </a:lnTo>
                  <a:lnTo>
                    <a:pt x="352" y="67"/>
                  </a:lnTo>
                  <a:lnTo>
                    <a:pt x="354" y="54"/>
                  </a:lnTo>
                  <a:lnTo>
                    <a:pt x="356" y="38"/>
                  </a:lnTo>
                  <a:lnTo>
                    <a:pt x="364" y="25"/>
                  </a:lnTo>
                  <a:lnTo>
                    <a:pt x="376" y="14"/>
                  </a:lnTo>
                  <a:lnTo>
                    <a:pt x="389" y="8"/>
                  </a:lnTo>
                  <a:lnTo>
                    <a:pt x="405" y="3"/>
                  </a:lnTo>
                  <a:lnTo>
                    <a:pt x="422" y="1"/>
                  </a:lnTo>
                  <a:close/>
                  <a:moveTo>
                    <a:pt x="755" y="0"/>
                  </a:moveTo>
                  <a:lnTo>
                    <a:pt x="772" y="1"/>
                  </a:lnTo>
                  <a:lnTo>
                    <a:pt x="788" y="5"/>
                  </a:lnTo>
                  <a:lnTo>
                    <a:pt x="801" y="12"/>
                  </a:lnTo>
                  <a:lnTo>
                    <a:pt x="813" y="22"/>
                  </a:lnTo>
                  <a:lnTo>
                    <a:pt x="821" y="35"/>
                  </a:lnTo>
                  <a:lnTo>
                    <a:pt x="825" y="51"/>
                  </a:lnTo>
                  <a:lnTo>
                    <a:pt x="825" y="64"/>
                  </a:lnTo>
                  <a:lnTo>
                    <a:pt x="823" y="81"/>
                  </a:lnTo>
                  <a:lnTo>
                    <a:pt x="821" y="100"/>
                  </a:lnTo>
                  <a:lnTo>
                    <a:pt x="818" y="115"/>
                  </a:lnTo>
                  <a:lnTo>
                    <a:pt x="813" y="128"/>
                  </a:lnTo>
                  <a:lnTo>
                    <a:pt x="801" y="141"/>
                  </a:lnTo>
                  <a:lnTo>
                    <a:pt x="785" y="153"/>
                  </a:lnTo>
                  <a:lnTo>
                    <a:pt x="766" y="161"/>
                  </a:lnTo>
                  <a:lnTo>
                    <a:pt x="758" y="161"/>
                  </a:lnTo>
                  <a:lnTo>
                    <a:pt x="753" y="161"/>
                  </a:lnTo>
                  <a:lnTo>
                    <a:pt x="745" y="161"/>
                  </a:lnTo>
                  <a:lnTo>
                    <a:pt x="725" y="153"/>
                  </a:lnTo>
                  <a:lnTo>
                    <a:pt x="708" y="141"/>
                  </a:lnTo>
                  <a:lnTo>
                    <a:pt x="698" y="128"/>
                  </a:lnTo>
                  <a:lnTo>
                    <a:pt x="693" y="115"/>
                  </a:lnTo>
                  <a:lnTo>
                    <a:pt x="690" y="100"/>
                  </a:lnTo>
                  <a:lnTo>
                    <a:pt x="687" y="81"/>
                  </a:lnTo>
                  <a:lnTo>
                    <a:pt x="686" y="64"/>
                  </a:lnTo>
                  <a:lnTo>
                    <a:pt x="686" y="51"/>
                  </a:lnTo>
                  <a:lnTo>
                    <a:pt x="690" y="35"/>
                  </a:lnTo>
                  <a:lnTo>
                    <a:pt x="698" y="22"/>
                  </a:lnTo>
                  <a:lnTo>
                    <a:pt x="710" y="12"/>
                  </a:lnTo>
                  <a:lnTo>
                    <a:pt x="723" y="5"/>
                  </a:lnTo>
                  <a:lnTo>
                    <a:pt x="738" y="1"/>
                  </a:lnTo>
                  <a:lnTo>
                    <a:pt x="75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33" name="TextBox 44132"/>
            <p:cNvSpPr txBox="1"/>
            <p:nvPr/>
          </p:nvSpPr>
          <p:spPr>
            <a:xfrm>
              <a:off x="5611593" y="1885760"/>
              <a:ext cx="2915438" cy="400110"/>
            </a:xfrm>
            <a:prstGeom prst="rect">
              <a:avLst/>
            </a:prstGeom>
            <a:solidFill>
              <a:schemeClr val="accent2"/>
            </a:solidFill>
          </p:spPr>
          <p:txBody>
            <a:bodyPr wrap="square" rtlCol="0">
              <a:spAutoFit/>
            </a:bodyPr>
            <a:lstStyle/>
            <a:p>
              <a:pPr algn="ctr"/>
              <a:r>
                <a:rPr lang="en-US" sz="2000" b="1" dirty="0" smtClean="0">
                  <a:solidFill>
                    <a:schemeClr val="bg1"/>
                  </a:solidFill>
                </a:rPr>
                <a:t>YOUR FAMILY</a:t>
              </a:r>
              <a:endParaRPr lang="en-US" sz="2000" b="1" dirty="0">
                <a:solidFill>
                  <a:schemeClr val="bg1"/>
                </a:solidFill>
              </a:endParaRPr>
            </a:p>
          </p:txBody>
        </p:sp>
      </p:grpSp>
      <p:sp>
        <p:nvSpPr>
          <p:cNvPr id="231" name="Rectangle 230"/>
          <p:cNvSpPr/>
          <p:nvPr/>
        </p:nvSpPr>
        <p:spPr>
          <a:xfrm>
            <a:off x="4855028" y="0"/>
            <a:ext cx="13959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385"/>
          <p:cNvGrpSpPr/>
          <p:nvPr/>
        </p:nvGrpSpPr>
        <p:grpSpPr>
          <a:xfrm>
            <a:off x="525900" y="671976"/>
            <a:ext cx="2844484" cy="1213784"/>
            <a:chOff x="734357" y="3551284"/>
            <a:chExt cx="2844484" cy="1213784"/>
          </a:xfrm>
        </p:grpSpPr>
        <p:sp>
          <p:nvSpPr>
            <p:cNvPr id="18" name="Oval 17"/>
            <p:cNvSpPr/>
            <p:nvPr/>
          </p:nvSpPr>
          <p:spPr>
            <a:xfrm>
              <a:off x="734357" y="3551284"/>
              <a:ext cx="1213785" cy="12137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94139" y="3804233"/>
              <a:ext cx="1484702" cy="707886"/>
            </a:xfrm>
            <a:prstGeom prst="rect">
              <a:avLst/>
            </a:prstGeom>
            <a:noFill/>
          </p:spPr>
          <p:txBody>
            <a:bodyPr wrap="none" rtlCol="0" anchor="ctr">
              <a:spAutoFit/>
            </a:bodyPr>
            <a:lstStyle/>
            <a:p>
              <a:r>
                <a:rPr lang="en-US" sz="2000" dirty="0" smtClean="0">
                  <a:solidFill>
                    <a:schemeClr val="accent2"/>
                  </a:solidFill>
                </a:rPr>
                <a:t>BUSINESS</a:t>
              </a:r>
              <a:br>
                <a:rPr lang="en-US" sz="2000" dirty="0" smtClean="0">
                  <a:solidFill>
                    <a:schemeClr val="accent2"/>
                  </a:solidFill>
                </a:rPr>
              </a:br>
              <a:r>
                <a:rPr lang="en-US" sz="2000" dirty="0" smtClean="0">
                  <a:solidFill>
                    <a:schemeClr val="accent2"/>
                  </a:solidFill>
                </a:rPr>
                <a:t>COSTS</a:t>
              </a:r>
              <a:endParaRPr lang="en-US" sz="2000" dirty="0">
                <a:solidFill>
                  <a:schemeClr val="accent2"/>
                </a:solidFill>
              </a:endParaRPr>
            </a:p>
          </p:txBody>
        </p:sp>
        <p:sp>
          <p:nvSpPr>
            <p:cNvPr id="275" name="Freeform 222"/>
            <p:cNvSpPr>
              <a:spLocks noEditPoints="1"/>
            </p:cNvSpPr>
            <p:nvPr/>
          </p:nvSpPr>
          <p:spPr bwMode="auto">
            <a:xfrm>
              <a:off x="1121664" y="3853764"/>
              <a:ext cx="439172" cy="608824"/>
            </a:xfrm>
            <a:custGeom>
              <a:avLst/>
              <a:gdLst>
                <a:gd name="T0" fmla="*/ 20 w 365"/>
                <a:gd name="T1" fmla="*/ 3 h 506"/>
                <a:gd name="T2" fmla="*/ 0 w 365"/>
                <a:gd name="T3" fmla="*/ 32 h 506"/>
                <a:gd name="T4" fmla="*/ 9 w 365"/>
                <a:gd name="T5" fmla="*/ 496 h 506"/>
                <a:gd name="T6" fmla="*/ 335 w 365"/>
                <a:gd name="T7" fmla="*/ 506 h 506"/>
                <a:gd name="T8" fmla="*/ 363 w 365"/>
                <a:gd name="T9" fmla="*/ 487 h 506"/>
                <a:gd name="T10" fmla="*/ 363 w 365"/>
                <a:gd name="T11" fmla="*/ 20 h 506"/>
                <a:gd name="T12" fmla="*/ 335 w 365"/>
                <a:gd name="T13" fmla="*/ 0 h 506"/>
                <a:gd name="T14" fmla="*/ 60 w 365"/>
                <a:gd name="T15" fmla="*/ 452 h 506"/>
                <a:gd name="T16" fmla="*/ 54 w 365"/>
                <a:gd name="T17" fmla="*/ 419 h 506"/>
                <a:gd name="T18" fmla="*/ 81 w 365"/>
                <a:gd name="T19" fmla="*/ 401 h 506"/>
                <a:gd name="T20" fmla="*/ 109 w 365"/>
                <a:gd name="T21" fmla="*/ 419 h 506"/>
                <a:gd name="T22" fmla="*/ 102 w 365"/>
                <a:gd name="T23" fmla="*/ 452 h 506"/>
                <a:gd name="T24" fmla="*/ 81 w 365"/>
                <a:gd name="T25" fmla="*/ 359 h 506"/>
                <a:gd name="T26" fmla="*/ 54 w 365"/>
                <a:gd name="T27" fmla="*/ 341 h 506"/>
                <a:gd name="T28" fmla="*/ 60 w 365"/>
                <a:gd name="T29" fmla="*/ 308 h 506"/>
                <a:gd name="T30" fmla="*/ 93 w 365"/>
                <a:gd name="T31" fmla="*/ 301 h 506"/>
                <a:gd name="T32" fmla="*/ 111 w 365"/>
                <a:gd name="T33" fmla="*/ 329 h 506"/>
                <a:gd name="T34" fmla="*/ 93 w 365"/>
                <a:gd name="T35" fmla="*/ 356 h 506"/>
                <a:gd name="T36" fmla="*/ 69 w 365"/>
                <a:gd name="T37" fmla="*/ 254 h 506"/>
                <a:gd name="T38" fmla="*/ 52 w 365"/>
                <a:gd name="T39" fmla="*/ 228 h 506"/>
                <a:gd name="T40" fmla="*/ 69 w 365"/>
                <a:gd name="T41" fmla="*/ 201 h 506"/>
                <a:gd name="T42" fmla="*/ 102 w 365"/>
                <a:gd name="T43" fmla="*/ 206 h 506"/>
                <a:gd name="T44" fmla="*/ 109 w 365"/>
                <a:gd name="T45" fmla="*/ 239 h 506"/>
                <a:gd name="T46" fmla="*/ 81 w 365"/>
                <a:gd name="T47" fmla="*/ 257 h 506"/>
                <a:gd name="T48" fmla="*/ 162 w 365"/>
                <a:gd name="T49" fmla="*/ 452 h 506"/>
                <a:gd name="T50" fmla="*/ 156 w 365"/>
                <a:gd name="T51" fmla="*/ 419 h 506"/>
                <a:gd name="T52" fmla="*/ 183 w 365"/>
                <a:gd name="T53" fmla="*/ 401 h 506"/>
                <a:gd name="T54" fmla="*/ 211 w 365"/>
                <a:gd name="T55" fmla="*/ 419 h 506"/>
                <a:gd name="T56" fmla="*/ 204 w 365"/>
                <a:gd name="T57" fmla="*/ 452 h 506"/>
                <a:gd name="T58" fmla="*/ 183 w 365"/>
                <a:gd name="T59" fmla="*/ 359 h 506"/>
                <a:gd name="T60" fmla="*/ 156 w 365"/>
                <a:gd name="T61" fmla="*/ 341 h 506"/>
                <a:gd name="T62" fmla="*/ 162 w 365"/>
                <a:gd name="T63" fmla="*/ 308 h 506"/>
                <a:gd name="T64" fmla="*/ 195 w 365"/>
                <a:gd name="T65" fmla="*/ 301 h 506"/>
                <a:gd name="T66" fmla="*/ 213 w 365"/>
                <a:gd name="T67" fmla="*/ 329 h 506"/>
                <a:gd name="T68" fmla="*/ 195 w 365"/>
                <a:gd name="T69" fmla="*/ 356 h 506"/>
                <a:gd name="T70" fmla="*/ 172 w 365"/>
                <a:gd name="T71" fmla="*/ 254 h 506"/>
                <a:gd name="T72" fmla="*/ 153 w 365"/>
                <a:gd name="T73" fmla="*/ 228 h 506"/>
                <a:gd name="T74" fmla="*/ 172 w 365"/>
                <a:gd name="T75" fmla="*/ 201 h 506"/>
                <a:gd name="T76" fmla="*/ 204 w 365"/>
                <a:gd name="T77" fmla="*/ 206 h 506"/>
                <a:gd name="T78" fmla="*/ 211 w 365"/>
                <a:gd name="T79" fmla="*/ 239 h 506"/>
                <a:gd name="T80" fmla="*/ 183 w 365"/>
                <a:gd name="T81" fmla="*/ 257 h 506"/>
                <a:gd name="T82" fmla="*/ 263 w 365"/>
                <a:gd name="T83" fmla="*/ 452 h 506"/>
                <a:gd name="T84" fmla="*/ 257 w 365"/>
                <a:gd name="T85" fmla="*/ 419 h 506"/>
                <a:gd name="T86" fmla="*/ 284 w 365"/>
                <a:gd name="T87" fmla="*/ 401 h 506"/>
                <a:gd name="T88" fmla="*/ 312 w 365"/>
                <a:gd name="T89" fmla="*/ 419 h 506"/>
                <a:gd name="T90" fmla="*/ 305 w 365"/>
                <a:gd name="T91" fmla="*/ 452 h 506"/>
                <a:gd name="T92" fmla="*/ 284 w 365"/>
                <a:gd name="T93" fmla="*/ 359 h 506"/>
                <a:gd name="T94" fmla="*/ 257 w 365"/>
                <a:gd name="T95" fmla="*/ 341 h 506"/>
                <a:gd name="T96" fmla="*/ 263 w 365"/>
                <a:gd name="T97" fmla="*/ 308 h 506"/>
                <a:gd name="T98" fmla="*/ 296 w 365"/>
                <a:gd name="T99" fmla="*/ 301 h 506"/>
                <a:gd name="T100" fmla="*/ 314 w 365"/>
                <a:gd name="T101" fmla="*/ 329 h 506"/>
                <a:gd name="T102" fmla="*/ 296 w 365"/>
                <a:gd name="T103" fmla="*/ 356 h 506"/>
                <a:gd name="T104" fmla="*/ 272 w 365"/>
                <a:gd name="T105" fmla="*/ 254 h 506"/>
                <a:gd name="T106" fmla="*/ 255 w 365"/>
                <a:gd name="T107" fmla="*/ 228 h 506"/>
                <a:gd name="T108" fmla="*/ 272 w 365"/>
                <a:gd name="T109" fmla="*/ 201 h 506"/>
                <a:gd name="T110" fmla="*/ 305 w 365"/>
                <a:gd name="T111" fmla="*/ 206 h 506"/>
                <a:gd name="T112" fmla="*/ 312 w 365"/>
                <a:gd name="T113" fmla="*/ 239 h 506"/>
                <a:gd name="T114" fmla="*/ 284 w 365"/>
                <a:gd name="T115" fmla="*/ 257 h 506"/>
                <a:gd name="T116" fmla="*/ 323 w 365"/>
                <a:gd name="T117" fmla="*/ 146 h 506"/>
                <a:gd name="T118" fmla="*/ 43 w 365"/>
                <a:gd name="T119" fmla="*/ 146 h 506"/>
                <a:gd name="T120" fmla="*/ 41 w 365"/>
                <a:gd name="T121" fmla="*/ 53 h 506"/>
                <a:gd name="T122" fmla="*/ 46 w 365"/>
                <a:gd name="T123" fmla="*/ 47 h 506"/>
                <a:gd name="T124" fmla="*/ 325 w 365"/>
                <a:gd name="T125" fmla="*/ 5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506">
                  <a:moveTo>
                    <a:pt x="335" y="0"/>
                  </a:moveTo>
                  <a:lnTo>
                    <a:pt x="32" y="0"/>
                  </a:lnTo>
                  <a:lnTo>
                    <a:pt x="20" y="3"/>
                  </a:lnTo>
                  <a:lnTo>
                    <a:pt x="9" y="10"/>
                  </a:lnTo>
                  <a:lnTo>
                    <a:pt x="3" y="20"/>
                  </a:lnTo>
                  <a:lnTo>
                    <a:pt x="0" y="32"/>
                  </a:lnTo>
                  <a:lnTo>
                    <a:pt x="0" y="476"/>
                  </a:lnTo>
                  <a:lnTo>
                    <a:pt x="3" y="487"/>
                  </a:lnTo>
                  <a:lnTo>
                    <a:pt x="9" y="496"/>
                  </a:lnTo>
                  <a:lnTo>
                    <a:pt x="20" y="503"/>
                  </a:lnTo>
                  <a:lnTo>
                    <a:pt x="32" y="506"/>
                  </a:lnTo>
                  <a:lnTo>
                    <a:pt x="335" y="506"/>
                  </a:lnTo>
                  <a:lnTo>
                    <a:pt x="347" y="503"/>
                  </a:lnTo>
                  <a:lnTo>
                    <a:pt x="356" y="496"/>
                  </a:lnTo>
                  <a:lnTo>
                    <a:pt x="363" y="487"/>
                  </a:lnTo>
                  <a:lnTo>
                    <a:pt x="365" y="476"/>
                  </a:lnTo>
                  <a:lnTo>
                    <a:pt x="365" y="32"/>
                  </a:lnTo>
                  <a:lnTo>
                    <a:pt x="363" y="20"/>
                  </a:lnTo>
                  <a:lnTo>
                    <a:pt x="356" y="10"/>
                  </a:lnTo>
                  <a:lnTo>
                    <a:pt x="347" y="3"/>
                  </a:lnTo>
                  <a:lnTo>
                    <a:pt x="335" y="0"/>
                  </a:lnTo>
                  <a:close/>
                  <a:moveTo>
                    <a:pt x="81" y="460"/>
                  </a:moveTo>
                  <a:lnTo>
                    <a:pt x="69" y="457"/>
                  </a:lnTo>
                  <a:lnTo>
                    <a:pt x="60" y="452"/>
                  </a:lnTo>
                  <a:lnTo>
                    <a:pt x="54" y="442"/>
                  </a:lnTo>
                  <a:lnTo>
                    <a:pt x="52" y="431"/>
                  </a:lnTo>
                  <a:lnTo>
                    <a:pt x="54" y="419"/>
                  </a:lnTo>
                  <a:lnTo>
                    <a:pt x="60" y="409"/>
                  </a:lnTo>
                  <a:lnTo>
                    <a:pt x="69" y="404"/>
                  </a:lnTo>
                  <a:lnTo>
                    <a:pt x="81" y="401"/>
                  </a:lnTo>
                  <a:lnTo>
                    <a:pt x="93" y="404"/>
                  </a:lnTo>
                  <a:lnTo>
                    <a:pt x="102" y="409"/>
                  </a:lnTo>
                  <a:lnTo>
                    <a:pt x="109" y="419"/>
                  </a:lnTo>
                  <a:lnTo>
                    <a:pt x="111" y="431"/>
                  </a:lnTo>
                  <a:lnTo>
                    <a:pt x="109" y="442"/>
                  </a:lnTo>
                  <a:lnTo>
                    <a:pt x="102" y="452"/>
                  </a:lnTo>
                  <a:lnTo>
                    <a:pt x="93" y="457"/>
                  </a:lnTo>
                  <a:lnTo>
                    <a:pt x="81" y="460"/>
                  </a:lnTo>
                  <a:close/>
                  <a:moveTo>
                    <a:pt x="81" y="359"/>
                  </a:moveTo>
                  <a:lnTo>
                    <a:pt x="69" y="356"/>
                  </a:lnTo>
                  <a:lnTo>
                    <a:pt x="60" y="350"/>
                  </a:lnTo>
                  <a:lnTo>
                    <a:pt x="54" y="341"/>
                  </a:lnTo>
                  <a:lnTo>
                    <a:pt x="52" y="329"/>
                  </a:lnTo>
                  <a:lnTo>
                    <a:pt x="54" y="317"/>
                  </a:lnTo>
                  <a:lnTo>
                    <a:pt x="60" y="308"/>
                  </a:lnTo>
                  <a:lnTo>
                    <a:pt x="69" y="301"/>
                  </a:lnTo>
                  <a:lnTo>
                    <a:pt x="81" y="299"/>
                  </a:lnTo>
                  <a:lnTo>
                    <a:pt x="93" y="301"/>
                  </a:lnTo>
                  <a:lnTo>
                    <a:pt x="102" y="308"/>
                  </a:lnTo>
                  <a:lnTo>
                    <a:pt x="109" y="317"/>
                  </a:lnTo>
                  <a:lnTo>
                    <a:pt x="111" y="329"/>
                  </a:lnTo>
                  <a:lnTo>
                    <a:pt x="109" y="341"/>
                  </a:lnTo>
                  <a:lnTo>
                    <a:pt x="102" y="350"/>
                  </a:lnTo>
                  <a:lnTo>
                    <a:pt x="93" y="356"/>
                  </a:lnTo>
                  <a:lnTo>
                    <a:pt x="81" y="359"/>
                  </a:lnTo>
                  <a:close/>
                  <a:moveTo>
                    <a:pt x="81" y="257"/>
                  </a:moveTo>
                  <a:lnTo>
                    <a:pt x="69" y="254"/>
                  </a:lnTo>
                  <a:lnTo>
                    <a:pt x="60" y="249"/>
                  </a:lnTo>
                  <a:lnTo>
                    <a:pt x="54" y="239"/>
                  </a:lnTo>
                  <a:lnTo>
                    <a:pt x="52" y="228"/>
                  </a:lnTo>
                  <a:lnTo>
                    <a:pt x="54" y="216"/>
                  </a:lnTo>
                  <a:lnTo>
                    <a:pt x="60" y="206"/>
                  </a:lnTo>
                  <a:lnTo>
                    <a:pt x="69" y="201"/>
                  </a:lnTo>
                  <a:lnTo>
                    <a:pt x="81" y="198"/>
                  </a:lnTo>
                  <a:lnTo>
                    <a:pt x="93" y="201"/>
                  </a:lnTo>
                  <a:lnTo>
                    <a:pt x="102" y="206"/>
                  </a:lnTo>
                  <a:lnTo>
                    <a:pt x="109" y="216"/>
                  </a:lnTo>
                  <a:lnTo>
                    <a:pt x="111" y="228"/>
                  </a:lnTo>
                  <a:lnTo>
                    <a:pt x="109" y="239"/>
                  </a:lnTo>
                  <a:lnTo>
                    <a:pt x="102" y="249"/>
                  </a:lnTo>
                  <a:lnTo>
                    <a:pt x="93" y="254"/>
                  </a:lnTo>
                  <a:lnTo>
                    <a:pt x="81" y="257"/>
                  </a:lnTo>
                  <a:close/>
                  <a:moveTo>
                    <a:pt x="183" y="460"/>
                  </a:moveTo>
                  <a:lnTo>
                    <a:pt x="172" y="457"/>
                  </a:lnTo>
                  <a:lnTo>
                    <a:pt x="162" y="452"/>
                  </a:lnTo>
                  <a:lnTo>
                    <a:pt x="156" y="442"/>
                  </a:lnTo>
                  <a:lnTo>
                    <a:pt x="153" y="431"/>
                  </a:lnTo>
                  <a:lnTo>
                    <a:pt x="156" y="419"/>
                  </a:lnTo>
                  <a:lnTo>
                    <a:pt x="162" y="409"/>
                  </a:lnTo>
                  <a:lnTo>
                    <a:pt x="172" y="404"/>
                  </a:lnTo>
                  <a:lnTo>
                    <a:pt x="183" y="401"/>
                  </a:lnTo>
                  <a:lnTo>
                    <a:pt x="195" y="404"/>
                  </a:lnTo>
                  <a:lnTo>
                    <a:pt x="204" y="409"/>
                  </a:lnTo>
                  <a:lnTo>
                    <a:pt x="211" y="419"/>
                  </a:lnTo>
                  <a:lnTo>
                    <a:pt x="213" y="431"/>
                  </a:lnTo>
                  <a:lnTo>
                    <a:pt x="211" y="442"/>
                  </a:lnTo>
                  <a:lnTo>
                    <a:pt x="204" y="452"/>
                  </a:lnTo>
                  <a:lnTo>
                    <a:pt x="195" y="457"/>
                  </a:lnTo>
                  <a:lnTo>
                    <a:pt x="183" y="460"/>
                  </a:lnTo>
                  <a:close/>
                  <a:moveTo>
                    <a:pt x="183" y="359"/>
                  </a:moveTo>
                  <a:lnTo>
                    <a:pt x="172" y="356"/>
                  </a:lnTo>
                  <a:lnTo>
                    <a:pt x="162" y="350"/>
                  </a:lnTo>
                  <a:lnTo>
                    <a:pt x="156" y="341"/>
                  </a:lnTo>
                  <a:lnTo>
                    <a:pt x="153" y="329"/>
                  </a:lnTo>
                  <a:lnTo>
                    <a:pt x="156" y="317"/>
                  </a:lnTo>
                  <a:lnTo>
                    <a:pt x="162" y="308"/>
                  </a:lnTo>
                  <a:lnTo>
                    <a:pt x="172" y="301"/>
                  </a:lnTo>
                  <a:lnTo>
                    <a:pt x="183" y="299"/>
                  </a:lnTo>
                  <a:lnTo>
                    <a:pt x="195" y="301"/>
                  </a:lnTo>
                  <a:lnTo>
                    <a:pt x="204" y="308"/>
                  </a:lnTo>
                  <a:lnTo>
                    <a:pt x="211" y="317"/>
                  </a:lnTo>
                  <a:lnTo>
                    <a:pt x="213" y="329"/>
                  </a:lnTo>
                  <a:lnTo>
                    <a:pt x="211" y="341"/>
                  </a:lnTo>
                  <a:lnTo>
                    <a:pt x="204" y="350"/>
                  </a:lnTo>
                  <a:lnTo>
                    <a:pt x="195" y="356"/>
                  </a:lnTo>
                  <a:lnTo>
                    <a:pt x="183" y="359"/>
                  </a:lnTo>
                  <a:close/>
                  <a:moveTo>
                    <a:pt x="183" y="257"/>
                  </a:moveTo>
                  <a:lnTo>
                    <a:pt x="172" y="254"/>
                  </a:lnTo>
                  <a:lnTo>
                    <a:pt x="162" y="249"/>
                  </a:lnTo>
                  <a:lnTo>
                    <a:pt x="156" y="239"/>
                  </a:lnTo>
                  <a:lnTo>
                    <a:pt x="153" y="228"/>
                  </a:lnTo>
                  <a:lnTo>
                    <a:pt x="156" y="216"/>
                  </a:lnTo>
                  <a:lnTo>
                    <a:pt x="162" y="206"/>
                  </a:lnTo>
                  <a:lnTo>
                    <a:pt x="172" y="201"/>
                  </a:lnTo>
                  <a:lnTo>
                    <a:pt x="183" y="198"/>
                  </a:lnTo>
                  <a:lnTo>
                    <a:pt x="195" y="201"/>
                  </a:lnTo>
                  <a:lnTo>
                    <a:pt x="204" y="206"/>
                  </a:lnTo>
                  <a:lnTo>
                    <a:pt x="211" y="216"/>
                  </a:lnTo>
                  <a:lnTo>
                    <a:pt x="213" y="228"/>
                  </a:lnTo>
                  <a:lnTo>
                    <a:pt x="211" y="239"/>
                  </a:lnTo>
                  <a:lnTo>
                    <a:pt x="204" y="249"/>
                  </a:lnTo>
                  <a:lnTo>
                    <a:pt x="195" y="254"/>
                  </a:lnTo>
                  <a:lnTo>
                    <a:pt x="183" y="257"/>
                  </a:lnTo>
                  <a:close/>
                  <a:moveTo>
                    <a:pt x="284" y="460"/>
                  </a:moveTo>
                  <a:lnTo>
                    <a:pt x="272" y="457"/>
                  </a:lnTo>
                  <a:lnTo>
                    <a:pt x="263" y="452"/>
                  </a:lnTo>
                  <a:lnTo>
                    <a:pt x="257" y="442"/>
                  </a:lnTo>
                  <a:lnTo>
                    <a:pt x="255" y="431"/>
                  </a:lnTo>
                  <a:lnTo>
                    <a:pt x="257" y="419"/>
                  </a:lnTo>
                  <a:lnTo>
                    <a:pt x="263" y="409"/>
                  </a:lnTo>
                  <a:lnTo>
                    <a:pt x="272" y="404"/>
                  </a:lnTo>
                  <a:lnTo>
                    <a:pt x="284" y="401"/>
                  </a:lnTo>
                  <a:lnTo>
                    <a:pt x="296" y="404"/>
                  </a:lnTo>
                  <a:lnTo>
                    <a:pt x="305" y="409"/>
                  </a:lnTo>
                  <a:lnTo>
                    <a:pt x="312" y="419"/>
                  </a:lnTo>
                  <a:lnTo>
                    <a:pt x="314" y="431"/>
                  </a:lnTo>
                  <a:lnTo>
                    <a:pt x="312" y="442"/>
                  </a:lnTo>
                  <a:lnTo>
                    <a:pt x="305" y="452"/>
                  </a:lnTo>
                  <a:lnTo>
                    <a:pt x="296" y="457"/>
                  </a:lnTo>
                  <a:lnTo>
                    <a:pt x="284" y="460"/>
                  </a:lnTo>
                  <a:close/>
                  <a:moveTo>
                    <a:pt x="284" y="359"/>
                  </a:moveTo>
                  <a:lnTo>
                    <a:pt x="272" y="356"/>
                  </a:lnTo>
                  <a:lnTo>
                    <a:pt x="263" y="350"/>
                  </a:lnTo>
                  <a:lnTo>
                    <a:pt x="257" y="341"/>
                  </a:lnTo>
                  <a:lnTo>
                    <a:pt x="255" y="329"/>
                  </a:lnTo>
                  <a:lnTo>
                    <a:pt x="257" y="317"/>
                  </a:lnTo>
                  <a:lnTo>
                    <a:pt x="263" y="308"/>
                  </a:lnTo>
                  <a:lnTo>
                    <a:pt x="272" y="301"/>
                  </a:lnTo>
                  <a:lnTo>
                    <a:pt x="284" y="299"/>
                  </a:lnTo>
                  <a:lnTo>
                    <a:pt x="296" y="301"/>
                  </a:lnTo>
                  <a:lnTo>
                    <a:pt x="305" y="308"/>
                  </a:lnTo>
                  <a:lnTo>
                    <a:pt x="312" y="317"/>
                  </a:lnTo>
                  <a:lnTo>
                    <a:pt x="314" y="329"/>
                  </a:lnTo>
                  <a:lnTo>
                    <a:pt x="312" y="341"/>
                  </a:lnTo>
                  <a:lnTo>
                    <a:pt x="305" y="350"/>
                  </a:lnTo>
                  <a:lnTo>
                    <a:pt x="296" y="356"/>
                  </a:lnTo>
                  <a:lnTo>
                    <a:pt x="284" y="359"/>
                  </a:lnTo>
                  <a:close/>
                  <a:moveTo>
                    <a:pt x="284" y="257"/>
                  </a:moveTo>
                  <a:lnTo>
                    <a:pt x="272" y="254"/>
                  </a:lnTo>
                  <a:lnTo>
                    <a:pt x="263" y="249"/>
                  </a:lnTo>
                  <a:lnTo>
                    <a:pt x="257" y="239"/>
                  </a:lnTo>
                  <a:lnTo>
                    <a:pt x="255" y="228"/>
                  </a:lnTo>
                  <a:lnTo>
                    <a:pt x="257" y="216"/>
                  </a:lnTo>
                  <a:lnTo>
                    <a:pt x="263" y="206"/>
                  </a:lnTo>
                  <a:lnTo>
                    <a:pt x="272" y="201"/>
                  </a:lnTo>
                  <a:lnTo>
                    <a:pt x="284" y="198"/>
                  </a:lnTo>
                  <a:lnTo>
                    <a:pt x="296" y="201"/>
                  </a:lnTo>
                  <a:lnTo>
                    <a:pt x="305" y="206"/>
                  </a:lnTo>
                  <a:lnTo>
                    <a:pt x="312" y="216"/>
                  </a:lnTo>
                  <a:lnTo>
                    <a:pt x="314" y="228"/>
                  </a:lnTo>
                  <a:lnTo>
                    <a:pt x="312" y="239"/>
                  </a:lnTo>
                  <a:lnTo>
                    <a:pt x="305" y="249"/>
                  </a:lnTo>
                  <a:lnTo>
                    <a:pt x="296" y="254"/>
                  </a:lnTo>
                  <a:lnTo>
                    <a:pt x="284" y="257"/>
                  </a:lnTo>
                  <a:close/>
                  <a:moveTo>
                    <a:pt x="325" y="142"/>
                  </a:moveTo>
                  <a:lnTo>
                    <a:pt x="325" y="144"/>
                  </a:lnTo>
                  <a:lnTo>
                    <a:pt x="323" y="146"/>
                  </a:lnTo>
                  <a:lnTo>
                    <a:pt x="321" y="147"/>
                  </a:lnTo>
                  <a:lnTo>
                    <a:pt x="46" y="147"/>
                  </a:lnTo>
                  <a:lnTo>
                    <a:pt x="43" y="146"/>
                  </a:lnTo>
                  <a:lnTo>
                    <a:pt x="42" y="144"/>
                  </a:lnTo>
                  <a:lnTo>
                    <a:pt x="41" y="142"/>
                  </a:lnTo>
                  <a:lnTo>
                    <a:pt x="41" y="53"/>
                  </a:lnTo>
                  <a:lnTo>
                    <a:pt x="42" y="50"/>
                  </a:lnTo>
                  <a:lnTo>
                    <a:pt x="43" y="49"/>
                  </a:lnTo>
                  <a:lnTo>
                    <a:pt x="46" y="47"/>
                  </a:lnTo>
                  <a:lnTo>
                    <a:pt x="321" y="47"/>
                  </a:lnTo>
                  <a:lnTo>
                    <a:pt x="323" y="49"/>
                  </a:lnTo>
                  <a:lnTo>
                    <a:pt x="325" y="50"/>
                  </a:lnTo>
                  <a:lnTo>
                    <a:pt x="325" y="53"/>
                  </a:lnTo>
                  <a:lnTo>
                    <a:pt x="325"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0" name="TextBox 389"/>
          <p:cNvSpPr txBox="1"/>
          <p:nvPr/>
        </p:nvSpPr>
        <p:spPr>
          <a:xfrm>
            <a:off x="5620422" y="2523366"/>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Income</a:t>
            </a:r>
            <a:endParaRPr lang="en-US" sz="2000" dirty="0">
              <a:solidFill>
                <a:schemeClr val="bg1"/>
              </a:solidFill>
            </a:endParaRPr>
          </a:p>
        </p:txBody>
      </p:sp>
      <p:sp>
        <p:nvSpPr>
          <p:cNvPr id="391" name="TextBox 390"/>
          <p:cNvSpPr txBox="1"/>
          <p:nvPr/>
        </p:nvSpPr>
        <p:spPr>
          <a:xfrm>
            <a:off x="5620422" y="3160972"/>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Benefits</a:t>
            </a:r>
            <a:endParaRPr lang="en-US" sz="2000" dirty="0">
              <a:solidFill>
                <a:schemeClr val="bg1"/>
              </a:solidFill>
            </a:endParaRPr>
          </a:p>
        </p:txBody>
      </p:sp>
      <p:sp>
        <p:nvSpPr>
          <p:cNvPr id="392" name="TextBox 391"/>
          <p:cNvSpPr txBox="1"/>
          <p:nvPr/>
        </p:nvSpPr>
        <p:spPr>
          <a:xfrm>
            <a:off x="5620422" y="3798577"/>
            <a:ext cx="1935338" cy="400110"/>
          </a:xfrm>
          <a:prstGeom prst="rect">
            <a:avLst/>
          </a:prstGeom>
          <a:solidFill>
            <a:schemeClr val="accent1"/>
          </a:solidFill>
        </p:spPr>
        <p:txBody>
          <a:bodyPr wrap="none" rtlCol="0">
            <a:spAutoFit/>
          </a:bodyPr>
          <a:lstStyle/>
          <a:p>
            <a:pPr>
              <a:buClr>
                <a:schemeClr val="accent1"/>
              </a:buClr>
            </a:pPr>
            <a:r>
              <a:rPr lang="en-US" sz="2000" dirty="0" smtClean="0">
                <a:solidFill>
                  <a:schemeClr val="bg1"/>
                </a:solidFill>
              </a:rPr>
              <a:t>Business Value</a:t>
            </a:r>
            <a:endParaRPr lang="en-US" sz="2000" dirty="0">
              <a:solidFill>
                <a:schemeClr val="bg1"/>
              </a:solidFill>
            </a:endParaRPr>
          </a:p>
        </p:txBody>
      </p:sp>
      <p:sp>
        <p:nvSpPr>
          <p:cNvPr id="2" name="Rectangle 1"/>
          <p:cNvSpPr/>
          <p:nvPr/>
        </p:nvSpPr>
        <p:spPr>
          <a:xfrm>
            <a:off x="1132793" y="2200200"/>
            <a:ext cx="1495240" cy="461665"/>
          </a:xfrm>
          <a:prstGeom prst="rect">
            <a:avLst/>
          </a:prstGeom>
        </p:spPr>
        <p:txBody>
          <a:bodyPr wrap="square">
            <a:spAutoFit/>
          </a:bodyPr>
          <a:lstStyle/>
          <a:p>
            <a:r>
              <a:rPr lang="en-US" sz="1200" b="1" dirty="0" smtClean="0">
                <a:solidFill>
                  <a:schemeClr val="accent2"/>
                </a:solidFill>
              </a:rPr>
              <a:t>$100</a:t>
            </a:r>
          </a:p>
          <a:p>
            <a:r>
              <a:rPr lang="en-US" sz="1200" b="1" dirty="0" smtClean="0">
                <a:solidFill>
                  <a:schemeClr val="accent2"/>
                </a:solidFill>
              </a:rPr>
              <a:t>Contribution</a:t>
            </a:r>
            <a:endParaRPr lang="en-US" sz="1200" b="1" dirty="0">
              <a:solidFill>
                <a:schemeClr val="accent2"/>
              </a:solidFill>
            </a:endParaRPr>
          </a:p>
        </p:txBody>
      </p:sp>
      <p:sp>
        <p:nvSpPr>
          <p:cNvPr id="32" name="Oval 31"/>
          <p:cNvSpPr/>
          <p:nvPr/>
        </p:nvSpPr>
        <p:spPr>
          <a:xfrm>
            <a:off x="7807946" y="2486790"/>
            <a:ext cx="822960" cy="4572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No Current Income</a:t>
            </a:r>
            <a:endParaRPr lang="en-US" sz="800" b="1" dirty="0"/>
          </a:p>
        </p:txBody>
      </p:sp>
      <p:sp>
        <p:nvSpPr>
          <p:cNvPr id="33" name="Oval 32"/>
          <p:cNvSpPr/>
          <p:nvPr/>
        </p:nvSpPr>
        <p:spPr>
          <a:xfrm>
            <a:off x="7807946" y="3136692"/>
            <a:ext cx="822960" cy="4572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$80</a:t>
            </a:r>
          </a:p>
        </p:txBody>
      </p:sp>
      <p:sp>
        <p:nvSpPr>
          <p:cNvPr id="19" name="Oval 18"/>
          <p:cNvSpPr/>
          <p:nvPr/>
        </p:nvSpPr>
        <p:spPr>
          <a:xfrm>
            <a:off x="1889498" y="2926079"/>
            <a:ext cx="1219462" cy="1089728"/>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$20</a:t>
            </a:r>
          </a:p>
          <a:p>
            <a:pPr algn="ctr"/>
            <a:r>
              <a:rPr lang="en-US" sz="1000" b="1" dirty="0" smtClean="0"/>
              <a:t>Allocation to Employees</a:t>
            </a:r>
            <a:endParaRPr lang="en-US" sz="1000" b="1" dirty="0"/>
          </a:p>
        </p:txBody>
      </p:sp>
    </p:spTree>
    <p:extLst>
      <p:ext uri="{BB962C8B-B14F-4D97-AF65-F5344CB8AC3E}">
        <p14:creationId xmlns:p14="http://schemas.microsoft.com/office/powerpoint/2010/main" val="372037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rot="4432496">
            <a:off x="435722" y="2308600"/>
            <a:ext cx="1871330" cy="480528"/>
          </a:xfrm>
          <a:custGeom>
            <a:avLst/>
            <a:gdLst>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42530"/>
              <a:gd name="connsiteX1" fmla="*/ 1807535 w 1807535"/>
              <a:gd name="connsiteY1" fmla="*/ 42530 h 42530"/>
              <a:gd name="connsiteX0" fmla="*/ 0 w 1807535"/>
              <a:gd name="connsiteY0" fmla="*/ 0 h 227160"/>
              <a:gd name="connsiteX1" fmla="*/ 1807535 w 1807535"/>
              <a:gd name="connsiteY1" fmla="*/ 42530 h 227160"/>
              <a:gd name="connsiteX0" fmla="*/ 0 w 1871330"/>
              <a:gd name="connsiteY0" fmla="*/ 127591 h 236246"/>
              <a:gd name="connsiteX1" fmla="*/ 1871330 w 1871330"/>
              <a:gd name="connsiteY1" fmla="*/ 0 h 236246"/>
              <a:gd name="connsiteX0" fmla="*/ 0 w 1871330"/>
              <a:gd name="connsiteY0" fmla="*/ 127591 h 425032"/>
              <a:gd name="connsiteX1" fmla="*/ 1871330 w 1871330"/>
              <a:gd name="connsiteY1" fmla="*/ 0 h 425032"/>
              <a:gd name="connsiteX0" fmla="*/ 0 w 1871330"/>
              <a:gd name="connsiteY0" fmla="*/ 127591 h 480528"/>
              <a:gd name="connsiteX1" fmla="*/ 1871330 w 1871330"/>
              <a:gd name="connsiteY1" fmla="*/ 0 h 480528"/>
            </a:gdLst>
            <a:ahLst/>
            <a:cxnLst>
              <a:cxn ang="0">
                <a:pos x="connsiteX0" y="connsiteY0"/>
              </a:cxn>
              <a:cxn ang="0">
                <a:pos x="connsiteX1" y="connsiteY1"/>
              </a:cxn>
            </a:cxnLst>
            <a:rect l="l" t="t" r="r" b="b"/>
            <a:pathLst>
              <a:path w="1871330" h="480528">
                <a:moveTo>
                  <a:pt x="0" y="127591"/>
                </a:moveTo>
                <a:cubicBezTo>
                  <a:pt x="517451" y="630866"/>
                  <a:pt x="1375143" y="602511"/>
                  <a:pt x="1871330" y="0"/>
                </a:cubicBezTo>
              </a:path>
            </a:pathLst>
          </a:custGeom>
          <a:ln>
            <a:headEnd type="none" w="med" len="med"/>
            <a:tailEnd type="arrow" w="lg" len="s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Rectangle 11"/>
          <p:cNvSpPr/>
          <p:nvPr/>
        </p:nvSpPr>
        <p:spPr>
          <a:xfrm>
            <a:off x="4994622" y="0"/>
            <a:ext cx="414937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5611593" y="577098"/>
            <a:ext cx="2915438" cy="1708772"/>
            <a:chOff x="5611593" y="577098"/>
            <a:chExt cx="2915438" cy="1708772"/>
          </a:xfrm>
        </p:grpSpPr>
        <p:sp>
          <p:nvSpPr>
            <p:cNvPr id="229" name="Freeform 190"/>
            <p:cNvSpPr>
              <a:spLocks noEditPoints="1"/>
            </p:cNvSpPr>
            <p:nvPr/>
          </p:nvSpPr>
          <p:spPr bwMode="auto">
            <a:xfrm>
              <a:off x="5983909" y="577098"/>
              <a:ext cx="2170805" cy="1213784"/>
            </a:xfrm>
            <a:custGeom>
              <a:avLst/>
              <a:gdLst>
                <a:gd name="T0" fmla="*/ 1131 w 1209"/>
                <a:gd name="T1" fmla="*/ 266 h 676"/>
                <a:gd name="T2" fmla="*/ 1127 w 1209"/>
                <a:gd name="T3" fmla="*/ 326 h 676"/>
                <a:gd name="T4" fmla="*/ 1090 w 1209"/>
                <a:gd name="T5" fmla="*/ 348 h 676"/>
                <a:gd name="T6" fmla="*/ 1054 w 1209"/>
                <a:gd name="T7" fmla="*/ 326 h 676"/>
                <a:gd name="T8" fmla="*/ 1050 w 1209"/>
                <a:gd name="T9" fmla="*/ 266 h 676"/>
                <a:gd name="T10" fmla="*/ 89 w 1209"/>
                <a:gd name="T11" fmla="*/ 230 h 676"/>
                <a:gd name="T12" fmla="*/ 135 w 1209"/>
                <a:gd name="T13" fmla="*/ 264 h 676"/>
                <a:gd name="T14" fmla="*/ 121 w 1209"/>
                <a:gd name="T15" fmla="*/ 325 h 676"/>
                <a:gd name="T16" fmla="*/ 87 w 1209"/>
                <a:gd name="T17" fmla="*/ 336 h 676"/>
                <a:gd name="T18" fmla="*/ 49 w 1209"/>
                <a:gd name="T19" fmla="*/ 305 h 676"/>
                <a:gd name="T20" fmla="*/ 55 w 1209"/>
                <a:gd name="T21" fmla="*/ 242 h 676"/>
                <a:gd name="T22" fmla="*/ 800 w 1209"/>
                <a:gd name="T23" fmla="*/ 183 h 676"/>
                <a:gd name="T24" fmla="*/ 867 w 1209"/>
                <a:gd name="T25" fmla="*/ 233 h 676"/>
                <a:gd name="T26" fmla="*/ 935 w 1209"/>
                <a:gd name="T27" fmla="*/ 401 h 676"/>
                <a:gd name="T28" fmla="*/ 1093 w 1209"/>
                <a:gd name="T29" fmla="*/ 359 h 676"/>
                <a:gd name="T30" fmla="*/ 1164 w 1209"/>
                <a:gd name="T31" fmla="*/ 388 h 676"/>
                <a:gd name="T32" fmla="*/ 1209 w 1209"/>
                <a:gd name="T33" fmla="*/ 501 h 676"/>
                <a:gd name="T34" fmla="*/ 1183 w 1209"/>
                <a:gd name="T35" fmla="*/ 516 h 676"/>
                <a:gd name="T36" fmla="*/ 1185 w 1209"/>
                <a:gd name="T37" fmla="*/ 571 h 676"/>
                <a:gd name="T38" fmla="*/ 1136 w 1209"/>
                <a:gd name="T39" fmla="*/ 673 h 676"/>
                <a:gd name="T40" fmla="*/ 1045 w 1209"/>
                <a:gd name="T41" fmla="*/ 673 h 676"/>
                <a:gd name="T42" fmla="*/ 995 w 1209"/>
                <a:gd name="T43" fmla="*/ 571 h 676"/>
                <a:gd name="T44" fmla="*/ 928 w 1209"/>
                <a:gd name="T45" fmla="*/ 482 h 676"/>
                <a:gd name="T46" fmla="*/ 912 w 1209"/>
                <a:gd name="T47" fmla="*/ 474 h 676"/>
                <a:gd name="T48" fmla="*/ 822 w 1209"/>
                <a:gd name="T49" fmla="*/ 666 h 676"/>
                <a:gd name="T50" fmla="*/ 702 w 1209"/>
                <a:gd name="T51" fmla="*/ 676 h 676"/>
                <a:gd name="T52" fmla="*/ 687 w 1209"/>
                <a:gd name="T53" fmla="*/ 662 h 676"/>
                <a:gd name="T54" fmla="*/ 588 w 1209"/>
                <a:gd name="T55" fmla="*/ 461 h 676"/>
                <a:gd name="T56" fmla="*/ 524 w 1209"/>
                <a:gd name="T57" fmla="*/ 411 h 676"/>
                <a:gd name="T58" fmla="*/ 499 w 1209"/>
                <a:gd name="T59" fmla="*/ 520 h 676"/>
                <a:gd name="T60" fmla="*/ 479 w 1209"/>
                <a:gd name="T61" fmla="*/ 674 h 676"/>
                <a:gd name="T62" fmla="*/ 358 w 1209"/>
                <a:gd name="T63" fmla="*/ 669 h 676"/>
                <a:gd name="T64" fmla="*/ 287 w 1209"/>
                <a:gd name="T65" fmla="*/ 494 h 676"/>
                <a:gd name="T66" fmla="*/ 334 w 1209"/>
                <a:gd name="T67" fmla="*/ 363 h 676"/>
                <a:gd name="T68" fmla="*/ 262 w 1209"/>
                <a:gd name="T69" fmla="*/ 471 h 676"/>
                <a:gd name="T70" fmla="*/ 139 w 1209"/>
                <a:gd name="T71" fmla="*/ 669 h 676"/>
                <a:gd name="T72" fmla="*/ 46 w 1209"/>
                <a:gd name="T73" fmla="*/ 674 h 676"/>
                <a:gd name="T74" fmla="*/ 21 w 1209"/>
                <a:gd name="T75" fmla="*/ 532 h 676"/>
                <a:gd name="T76" fmla="*/ 3 w 1209"/>
                <a:gd name="T77" fmla="*/ 382 h 676"/>
                <a:gd name="T78" fmla="*/ 83 w 1209"/>
                <a:gd name="T79" fmla="*/ 348 h 676"/>
                <a:gd name="T80" fmla="*/ 235 w 1209"/>
                <a:gd name="T81" fmla="*/ 420 h 676"/>
                <a:gd name="T82" fmla="*/ 299 w 1209"/>
                <a:gd name="T83" fmla="*/ 263 h 676"/>
                <a:gd name="T84" fmla="*/ 327 w 1209"/>
                <a:gd name="T85" fmla="*/ 200 h 676"/>
                <a:gd name="T86" fmla="*/ 465 w 1209"/>
                <a:gd name="T87" fmla="*/ 185 h 676"/>
                <a:gd name="T88" fmla="*/ 522 w 1209"/>
                <a:gd name="T89" fmla="*/ 208 h 676"/>
                <a:gd name="T90" fmla="*/ 588 w 1209"/>
                <a:gd name="T91" fmla="*/ 369 h 676"/>
                <a:gd name="T92" fmla="*/ 655 w 1209"/>
                <a:gd name="T93" fmla="*/ 207 h 676"/>
                <a:gd name="T94" fmla="*/ 740 w 1209"/>
                <a:gd name="T95" fmla="*/ 179 h 676"/>
                <a:gd name="T96" fmla="*/ 467 w 1209"/>
                <a:gd name="T97" fmla="*/ 14 h 676"/>
                <a:gd name="T98" fmla="*/ 490 w 1209"/>
                <a:gd name="T99" fmla="*/ 84 h 676"/>
                <a:gd name="T100" fmla="*/ 452 w 1209"/>
                <a:gd name="T101" fmla="*/ 154 h 676"/>
                <a:gd name="T102" fmla="*/ 392 w 1209"/>
                <a:gd name="T103" fmla="*/ 154 h 676"/>
                <a:gd name="T104" fmla="*/ 354 w 1209"/>
                <a:gd name="T105" fmla="*/ 84 h 676"/>
                <a:gd name="T106" fmla="*/ 376 w 1209"/>
                <a:gd name="T107" fmla="*/ 14 h 676"/>
                <a:gd name="T108" fmla="*/ 772 w 1209"/>
                <a:gd name="T109" fmla="*/ 1 h 676"/>
                <a:gd name="T110" fmla="*/ 825 w 1209"/>
                <a:gd name="T111" fmla="*/ 51 h 676"/>
                <a:gd name="T112" fmla="*/ 813 w 1209"/>
                <a:gd name="T113" fmla="*/ 128 h 676"/>
                <a:gd name="T114" fmla="*/ 753 w 1209"/>
                <a:gd name="T115" fmla="*/ 161 h 676"/>
                <a:gd name="T116" fmla="*/ 693 w 1209"/>
                <a:gd name="T117" fmla="*/ 115 h 676"/>
                <a:gd name="T118" fmla="*/ 690 w 1209"/>
                <a:gd name="T119" fmla="*/ 35 h 676"/>
                <a:gd name="T120" fmla="*/ 755 w 1209"/>
                <a:gd name="T12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9" h="676">
                  <a:moveTo>
                    <a:pt x="1090" y="244"/>
                  </a:moveTo>
                  <a:lnTo>
                    <a:pt x="1103" y="245"/>
                  </a:lnTo>
                  <a:lnTo>
                    <a:pt x="1114" y="249"/>
                  </a:lnTo>
                  <a:lnTo>
                    <a:pt x="1124" y="257"/>
                  </a:lnTo>
                  <a:lnTo>
                    <a:pt x="1131" y="266"/>
                  </a:lnTo>
                  <a:lnTo>
                    <a:pt x="1134" y="278"/>
                  </a:lnTo>
                  <a:lnTo>
                    <a:pt x="1134" y="288"/>
                  </a:lnTo>
                  <a:lnTo>
                    <a:pt x="1134" y="302"/>
                  </a:lnTo>
                  <a:lnTo>
                    <a:pt x="1131" y="316"/>
                  </a:lnTo>
                  <a:lnTo>
                    <a:pt x="1127" y="326"/>
                  </a:lnTo>
                  <a:lnTo>
                    <a:pt x="1119" y="335"/>
                  </a:lnTo>
                  <a:lnTo>
                    <a:pt x="1110" y="342"/>
                  </a:lnTo>
                  <a:lnTo>
                    <a:pt x="1097" y="347"/>
                  </a:lnTo>
                  <a:lnTo>
                    <a:pt x="1093" y="347"/>
                  </a:lnTo>
                  <a:lnTo>
                    <a:pt x="1090" y="348"/>
                  </a:lnTo>
                  <a:lnTo>
                    <a:pt x="1086" y="347"/>
                  </a:lnTo>
                  <a:lnTo>
                    <a:pt x="1083" y="347"/>
                  </a:lnTo>
                  <a:lnTo>
                    <a:pt x="1071" y="342"/>
                  </a:lnTo>
                  <a:lnTo>
                    <a:pt x="1060" y="335"/>
                  </a:lnTo>
                  <a:lnTo>
                    <a:pt x="1054" y="326"/>
                  </a:lnTo>
                  <a:lnTo>
                    <a:pt x="1050" y="316"/>
                  </a:lnTo>
                  <a:lnTo>
                    <a:pt x="1047" y="302"/>
                  </a:lnTo>
                  <a:lnTo>
                    <a:pt x="1046" y="288"/>
                  </a:lnTo>
                  <a:lnTo>
                    <a:pt x="1046" y="278"/>
                  </a:lnTo>
                  <a:lnTo>
                    <a:pt x="1050" y="266"/>
                  </a:lnTo>
                  <a:lnTo>
                    <a:pt x="1056" y="257"/>
                  </a:lnTo>
                  <a:lnTo>
                    <a:pt x="1066" y="249"/>
                  </a:lnTo>
                  <a:lnTo>
                    <a:pt x="1077" y="245"/>
                  </a:lnTo>
                  <a:lnTo>
                    <a:pt x="1090" y="244"/>
                  </a:lnTo>
                  <a:close/>
                  <a:moveTo>
                    <a:pt x="89" y="230"/>
                  </a:moveTo>
                  <a:lnTo>
                    <a:pt x="102" y="232"/>
                  </a:lnTo>
                  <a:lnTo>
                    <a:pt x="115" y="236"/>
                  </a:lnTo>
                  <a:lnTo>
                    <a:pt x="125" y="242"/>
                  </a:lnTo>
                  <a:lnTo>
                    <a:pt x="131" y="253"/>
                  </a:lnTo>
                  <a:lnTo>
                    <a:pt x="135" y="264"/>
                  </a:lnTo>
                  <a:lnTo>
                    <a:pt x="135" y="276"/>
                  </a:lnTo>
                  <a:lnTo>
                    <a:pt x="134" y="291"/>
                  </a:lnTo>
                  <a:lnTo>
                    <a:pt x="131" y="305"/>
                  </a:lnTo>
                  <a:lnTo>
                    <a:pt x="127" y="316"/>
                  </a:lnTo>
                  <a:lnTo>
                    <a:pt x="121" y="325"/>
                  </a:lnTo>
                  <a:lnTo>
                    <a:pt x="110" y="331"/>
                  </a:lnTo>
                  <a:lnTo>
                    <a:pt x="97" y="336"/>
                  </a:lnTo>
                  <a:lnTo>
                    <a:pt x="93" y="336"/>
                  </a:lnTo>
                  <a:lnTo>
                    <a:pt x="89" y="338"/>
                  </a:lnTo>
                  <a:lnTo>
                    <a:pt x="87" y="336"/>
                  </a:lnTo>
                  <a:lnTo>
                    <a:pt x="83" y="336"/>
                  </a:lnTo>
                  <a:lnTo>
                    <a:pt x="70" y="331"/>
                  </a:lnTo>
                  <a:lnTo>
                    <a:pt x="59" y="325"/>
                  </a:lnTo>
                  <a:lnTo>
                    <a:pt x="53" y="316"/>
                  </a:lnTo>
                  <a:lnTo>
                    <a:pt x="49" y="305"/>
                  </a:lnTo>
                  <a:lnTo>
                    <a:pt x="46" y="291"/>
                  </a:lnTo>
                  <a:lnTo>
                    <a:pt x="45" y="276"/>
                  </a:lnTo>
                  <a:lnTo>
                    <a:pt x="45" y="264"/>
                  </a:lnTo>
                  <a:lnTo>
                    <a:pt x="47" y="253"/>
                  </a:lnTo>
                  <a:lnTo>
                    <a:pt x="55" y="242"/>
                  </a:lnTo>
                  <a:lnTo>
                    <a:pt x="64" y="236"/>
                  </a:lnTo>
                  <a:lnTo>
                    <a:pt x="76" y="232"/>
                  </a:lnTo>
                  <a:lnTo>
                    <a:pt x="89" y="230"/>
                  </a:lnTo>
                  <a:close/>
                  <a:moveTo>
                    <a:pt x="771" y="179"/>
                  </a:moveTo>
                  <a:lnTo>
                    <a:pt x="800" y="183"/>
                  </a:lnTo>
                  <a:lnTo>
                    <a:pt x="827" y="190"/>
                  </a:lnTo>
                  <a:lnTo>
                    <a:pt x="851" y="200"/>
                  </a:lnTo>
                  <a:lnTo>
                    <a:pt x="855" y="203"/>
                  </a:lnTo>
                  <a:lnTo>
                    <a:pt x="856" y="207"/>
                  </a:lnTo>
                  <a:lnTo>
                    <a:pt x="867" y="233"/>
                  </a:lnTo>
                  <a:lnTo>
                    <a:pt x="880" y="263"/>
                  </a:lnTo>
                  <a:lnTo>
                    <a:pt x="893" y="297"/>
                  </a:lnTo>
                  <a:lnTo>
                    <a:pt x="907" y="334"/>
                  </a:lnTo>
                  <a:lnTo>
                    <a:pt x="922" y="368"/>
                  </a:lnTo>
                  <a:lnTo>
                    <a:pt x="935" y="401"/>
                  </a:lnTo>
                  <a:lnTo>
                    <a:pt x="946" y="429"/>
                  </a:lnTo>
                  <a:lnTo>
                    <a:pt x="1021" y="374"/>
                  </a:lnTo>
                  <a:lnTo>
                    <a:pt x="1042" y="365"/>
                  </a:lnTo>
                  <a:lnTo>
                    <a:pt x="1067" y="360"/>
                  </a:lnTo>
                  <a:lnTo>
                    <a:pt x="1093" y="359"/>
                  </a:lnTo>
                  <a:lnTo>
                    <a:pt x="1119" y="361"/>
                  </a:lnTo>
                  <a:lnTo>
                    <a:pt x="1143" y="367"/>
                  </a:lnTo>
                  <a:lnTo>
                    <a:pt x="1152" y="372"/>
                  </a:lnTo>
                  <a:lnTo>
                    <a:pt x="1158" y="378"/>
                  </a:lnTo>
                  <a:lnTo>
                    <a:pt x="1164" y="388"/>
                  </a:lnTo>
                  <a:lnTo>
                    <a:pt x="1173" y="410"/>
                  </a:lnTo>
                  <a:lnTo>
                    <a:pt x="1183" y="435"/>
                  </a:lnTo>
                  <a:lnTo>
                    <a:pt x="1192" y="458"/>
                  </a:lnTo>
                  <a:lnTo>
                    <a:pt x="1202" y="482"/>
                  </a:lnTo>
                  <a:lnTo>
                    <a:pt x="1209" y="501"/>
                  </a:lnTo>
                  <a:lnTo>
                    <a:pt x="1209" y="507"/>
                  </a:lnTo>
                  <a:lnTo>
                    <a:pt x="1204" y="513"/>
                  </a:lnTo>
                  <a:lnTo>
                    <a:pt x="1198" y="517"/>
                  </a:lnTo>
                  <a:lnTo>
                    <a:pt x="1190" y="518"/>
                  </a:lnTo>
                  <a:lnTo>
                    <a:pt x="1183" y="516"/>
                  </a:lnTo>
                  <a:lnTo>
                    <a:pt x="1152" y="467"/>
                  </a:lnTo>
                  <a:lnTo>
                    <a:pt x="1151" y="488"/>
                  </a:lnTo>
                  <a:lnTo>
                    <a:pt x="1165" y="513"/>
                  </a:lnTo>
                  <a:lnTo>
                    <a:pt x="1177" y="542"/>
                  </a:lnTo>
                  <a:lnTo>
                    <a:pt x="1185" y="571"/>
                  </a:lnTo>
                  <a:lnTo>
                    <a:pt x="1191" y="597"/>
                  </a:lnTo>
                  <a:lnTo>
                    <a:pt x="1144" y="597"/>
                  </a:lnTo>
                  <a:lnTo>
                    <a:pt x="1139" y="666"/>
                  </a:lnTo>
                  <a:lnTo>
                    <a:pt x="1137" y="670"/>
                  </a:lnTo>
                  <a:lnTo>
                    <a:pt x="1136" y="673"/>
                  </a:lnTo>
                  <a:lnTo>
                    <a:pt x="1134" y="674"/>
                  </a:lnTo>
                  <a:lnTo>
                    <a:pt x="1130" y="676"/>
                  </a:lnTo>
                  <a:lnTo>
                    <a:pt x="1051" y="676"/>
                  </a:lnTo>
                  <a:lnTo>
                    <a:pt x="1047" y="674"/>
                  </a:lnTo>
                  <a:lnTo>
                    <a:pt x="1045" y="673"/>
                  </a:lnTo>
                  <a:lnTo>
                    <a:pt x="1042" y="670"/>
                  </a:lnTo>
                  <a:lnTo>
                    <a:pt x="1042" y="666"/>
                  </a:lnTo>
                  <a:lnTo>
                    <a:pt x="1037" y="597"/>
                  </a:lnTo>
                  <a:lnTo>
                    <a:pt x="988" y="597"/>
                  </a:lnTo>
                  <a:lnTo>
                    <a:pt x="995" y="571"/>
                  </a:lnTo>
                  <a:lnTo>
                    <a:pt x="1004" y="542"/>
                  </a:lnTo>
                  <a:lnTo>
                    <a:pt x="1014" y="513"/>
                  </a:lnTo>
                  <a:lnTo>
                    <a:pt x="1029" y="488"/>
                  </a:lnTo>
                  <a:lnTo>
                    <a:pt x="1026" y="437"/>
                  </a:lnTo>
                  <a:lnTo>
                    <a:pt x="928" y="482"/>
                  </a:lnTo>
                  <a:lnTo>
                    <a:pt x="924" y="482"/>
                  </a:lnTo>
                  <a:lnTo>
                    <a:pt x="920" y="482"/>
                  </a:lnTo>
                  <a:lnTo>
                    <a:pt x="918" y="479"/>
                  </a:lnTo>
                  <a:lnTo>
                    <a:pt x="915" y="477"/>
                  </a:lnTo>
                  <a:lnTo>
                    <a:pt x="912" y="474"/>
                  </a:lnTo>
                  <a:lnTo>
                    <a:pt x="911" y="470"/>
                  </a:lnTo>
                  <a:lnTo>
                    <a:pt x="908" y="467"/>
                  </a:lnTo>
                  <a:lnTo>
                    <a:pt x="843" y="364"/>
                  </a:lnTo>
                  <a:lnTo>
                    <a:pt x="823" y="662"/>
                  </a:lnTo>
                  <a:lnTo>
                    <a:pt x="822" y="666"/>
                  </a:lnTo>
                  <a:lnTo>
                    <a:pt x="819" y="670"/>
                  </a:lnTo>
                  <a:lnTo>
                    <a:pt x="817" y="673"/>
                  </a:lnTo>
                  <a:lnTo>
                    <a:pt x="813" y="674"/>
                  </a:lnTo>
                  <a:lnTo>
                    <a:pt x="809" y="676"/>
                  </a:lnTo>
                  <a:lnTo>
                    <a:pt x="702" y="676"/>
                  </a:lnTo>
                  <a:lnTo>
                    <a:pt x="698" y="674"/>
                  </a:lnTo>
                  <a:lnTo>
                    <a:pt x="694" y="673"/>
                  </a:lnTo>
                  <a:lnTo>
                    <a:pt x="690" y="670"/>
                  </a:lnTo>
                  <a:lnTo>
                    <a:pt x="689" y="666"/>
                  </a:lnTo>
                  <a:lnTo>
                    <a:pt x="687" y="662"/>
                  </a:lnTo>
                  <a:lnTo>
                    <a:pt x="678" y="518"/>
                  </a:lnTo>
                  <a:lnTo>
                    <a:pt x="666" y="361"/>
                  </a:lnTo>
                  <a:lnTo>
                    <a:pt x="606" y="457"/>
                  </a:lnTo>
                  <a:lnTo>
                    <a:pt x="598" y="461"/>
                  </a:lnTo>
                  <a:lnTo>
                    <a:pt x="588" y="461"/>
                  </a:lnTo>
                  <a:lnTo>
                    <a:pt x="577" y="460"/>
                  </a:lnTo>
                  <a:lnTo>
                    <a:pt x="571" y="456"/>
                  </a:lnTo>
                  <a:lnTo>
                    <a:pt x="509" y="361"/>
                  </a:lnTo>
                  <a:lnTo>
                    <a:pt x="508" y="386"/>
                  </a:lnTo>
                  <a:lnTo>
                    <a:pt x="524" y="411"/>
                  </a:lnTo>
                  <a:lnTo>
                    <a:pt x="537" y="439"/>
                  </a:lnTo>
                  <a:lnTo>
                    <a:pt x="547" y="466"/>
                  </a:lnTo>
                  <a:lnTo>
                    <a:pt x="556" y="494"/>
                  </a:lnTo>
                  <a:lnTo>
                    <a:pt x="563" y="520"/>
                  </a:lnTo>
                  <a:lnTo>
                    <a:pt x="499" y="520"/>
                  </a:lnTo>
                  <a:lnTo>
                    <a:pt x="488" y="661"/>
                  </a:lnTo>
                  <a:lnTo>
                    <a:pt x="488" y="666"/>
                  </a:lnTo>
                  <a:lnTo>
                    <a:pt x="486" y="669"/>
                  </a:lnTo>
                  <a:lnTo>
                    <a:pt x="483" y="672"/>
                  </a:lnTo>
                  <a:lnTo>
                    <a:pt x="479" y="674"/>
                  </a:lnTo>
                  <a:lnTo>
                    <a:pt x="475" y="674"/>
                  </a:lnTo>
                  <a:lnTo>
                    <a:pt x="368" y="674"/>
                  </a:lnTo>
                  <a:lnTo>
                    <a:pt x="364" y="674"/>
                  </a:lnTo>
                  <a:lnTo>
                    <a:pt x="360" y="672"/>
                  </a:lnTo>
                  <a:lnTo>
                    <a:pt x="358" y="669"/>
                  </a:lnTo>
                  <a:lnTo>
                    <a:pt x="355" y="666"/>
                  </a:lnTo>
                  <a:lnTo>
                    <a:pt x="354" y="661"/>
                  </a:lnTo>
                  <a:lnTo>
                    <a:pt x="344" y="520"/>
                  </a:lnTo>
                  <a:lnTo>
                    <a:pt x="280" y="520"/>
                  </a:lnTo>
                  <a:lnTo>
                    <a:pt x="287" y="494"/>
                  </a:lnTo>
                  <a:lnTo>
                    <a:pt x="295" y="466"/>
                  </a:lnTo>
                  <a:lnTo>
                    <a:pt x="305" y="439"/>
                  </a:lnTo>
                  <a:lnTo>
                    <a:pt x="320" y="411"/>
                  </a:lnTo>
                  <a:lnTo>
                    <a:pt x="335" y="386"/>
                  </a:lnTo>
                  <a:lnTo>
                    <a:pt x="334" y="363"/>
                  </a:lnTo>
                  <a:lnTo>
                    <a:pt x="272" y="457"/>
                  </a:lnTo>
                  <a:lnTo>
                    <a:pt x="271" y="461"/>
                  </a:lnTo>
                  <a:lnTo>
                    <a:pt x="269" y="465"/>
                  </a:lnTo>
                  <a:lnTo>
                    <a:pt x="266" y="469"/>
                  </a:lnTo>
                  <a:lnTo>
                    <a:pt x="262" y="471"/>
                  </a:lnTo>
                  <a:lnTo>
                    <a:pt x="258" y="473"/>
                  </a:lnTo>
                  <a:lnTo>
                    <a:pt x="254" y="473"/>
                  </a:lnTo>
                  <a:lnTo>
                    <a:pt x="156" y="427"/>
                  </a:lnTo>
                  <a:lnTo>
                    <a:pt x="139" y="666"/>
                  </a:lnTo>
                  <a:lnTo>
                    <a:pt x="139" y="669"/>
                  </a:lnTo>
                  <a:lnTo>
                    <a:pt x="136" y="672"/>
                  </a:lnTo>
                  <a:lnTo>
                    <a:pt x="134" y="674"/>
                  </a:lnTo>
                  <a:lnTo>
                    <a:pt x="130" y="674"/>
                  </a:lnTo>
                  <a:lnTo>
                    <a:pt x="49" y="674"/>
                  </a:lnTo>
                  <a:lnTo>
                    <a:pt x="46" y="674"/>
                  </a:lnTo>
                  <a:lnTo>
                    <a:pt x="42" y="672"/>
                  </a:lnTo>
                  <a:lnTo>
                    <a:pt x="41" y="669"/>
                  </a:lnTo>
                  <a:lnTo>
                    <a:pt x="40" y="666"/>
                  </a:lnTo>
                  <a:lnTo>
                    <a:pt x="30" y="534"/>
                  </a:lnTo>
                  <a:lnTo>
                    <a:pt x="21" y="532"/>
                  </a:lnTo>
                  <a:lnTo>
                    <a:pt x="12" y="526"/>
                  </a:lnTo>
                  <a:lnTo>
                    <a:pt x="8" y="518"/>
                  </a:lnTo>
                  <a:lnTo>
                    <a:pt x="5" y="508"/>
                  </a:lnTo>
                  <a:lnTo>
                    <a:pt x="0" y="397"/>
                  </a:lnTo>
                  <a:lnTo>
                    <a:pt x="3" y="382"/>
                  </a:lnTo>
                  <a:lnTo>
                    <a:pt x="11" y="370"/>
                  </a:lnTo>
                  <a:lnTo>
                    <a:pt x="24" y="361"/>
                  </a:lnTo>
                  <a:lnTo>
                    <a:pt x="42" y="355"/>
                  </a:lnTo>
                  <a:lnTo>
                    <a:pt x="62" y="351"/>
                  </a:lnTo>
                  <a:lnTo>
                    <a:pt x="83" y="348"/>
                  </a:lnTo>
                  <a:lnTo>
                    <a:pt x="105" y="350"/>
                  </a:lnTo>
                  <a:lnTo>
                    <a:pt x="126" y="352"/>
                  </a:lnTo>
                  <a:lnTo>
                    <a:pt x="144" y="357"/>
                  </a:lnTo>
                  <a:lnTo>
                    <a:pt x="160" y="365"/>
                  </a:lnTo>
                  <a:lnTo>
                    <a:pt x="235" y="420"/>
                  </a:lnTo>
                  <a:lnTo>
                    <a:pt x="246" y="393"/>
                  </a:lnTo>
                  <a:lnTo>
                    <a:pt x="258" y="361"/>
                  </a:lnTo>
                  <a:lnTo>
                    <a:pt x="272" y="329"/>
                  </a:lnTo>
                  <a:lnTo>
                    <a:pt x="286" y="296"/>
                  </a:lnTo>
                  <a:lnTo>
                    <a:pt x="299" y="263"/>
                  </a:lnTo>
                  <a:lnTo>
                    <a:pt x="310" y="233"/>
                  </a:lnTo>
                  <a:lnTo>
                    <a:pt x="321" y="208"/>
                  </a:lnTo>
                  <a:lnTo>
                    <a:pt x="322" y="206"/>
                  </a:lnTo>
                  <a:lnTo>
                    <a:pt x="325" y="203"/>
                  </a:lnTo>
                  <a:lnTo>
                    <a:pt x="327" y="200"/>
                  </a:lnTo>
                  <a:lnTo>
                    <a:pt x="351" y="191"/>
                  </a:lnTo>
                  <a:lnTo>
                    <a:pt x="377" y="185"/>
                  </a:lnTo>
                  <a:lnTo>
                    <a:pt x="407" y="181"/>
                  </a:lnTo>
                  <a:lnTo>
                    <a:pt x="436" y="181"/>
                  </a:lnTo>
                  <a:lnTo>
                    <a:pt x="465" y="185"/>
                  </a:lnTo>
                  <a:lnTo>
                    <a:pt x="492" y="191"/>
                  </a:lnTo>
                  <a:lnTo>
                    <a:pt x="516" y="200"/>
                  </a:lnTo>
                  <a:lnTo>
                    <a:pt x="518" y="203"/>
                  </a:lnTo>
                  <a:lnTo>
                    <a:pt x="521" y="206"/>
                  </a:lnTo>
                  <a:lnTo>
                    <a:pt x="522" y="208"/>
                  </a:lnTo>
                  <a:lnTo>
                    <a:pt x="533" y="236"/>
                  </a:lnTo>
                  <a:lnTo>
                    <a:pt x="546" y="266"/>
                  </a:lnTo>
                  <a:lnTo>
                    <a:pt x="560" y="300"/>
                  </a:lnTo>
                  <a:lnTo>
                    <a:pt x="575" y="335"/>
                  </a:lnTo>
                  <a:lnTo>
                    <a:pt x="588" y="369"/>
                  </a:lnTo>
                  <a:lnTo>
                    <a:pt x="602" y="335"/>
                  </a:lnTo>
                  <a:lnTo>
                    <a:pt x="617" y="300"/>
                  </a:lnTo>
                  <a:lnTo>
                    <a:pt x="631" y="264"/>
                  </a:lnTo>
                  <a:lnTo>
                    <a:pt x="644" y="233"/>
                  </a:lnTo>
                  <a:lnTo>
                    <a:pt x="655" y="207"/>
                  </a:lnTo>
                  <a:lnTo>
                    <a:pt x="656" y="203"/>
                  </a:lnTo>
                  <a:lnTo>
                    <a:pt x="660" y="200"/>
                  </a:lnTo>
                  <a:lnTo>
                    <a:pt x="683" y="190"/>
                  </a:lnTo>
                  <a:lnTo>
                    <a:pt x="711" y="183"/>
                  </a:lnTo>
                  <a:lnTo>
                    <a:pt x="740" y="179"/>
                  </a:lnTo>
                  <a:lnTo>
                    <a:pt x="771" y="179"/>
                  </a:lnTo>
                  <a:close/>
                  <a:moveTo>
                    <a:pt x="422" y="1"/>
                  </a:moveTo>
                  <a:lnTo>
                    <a:pt x="439" y="3"/>
                  </a:lnTo>
                  <a:lnTo>
                    <a:pt x="454" y="8"/>
                  </a:lnTo>
                  <a:lnTo>
                    <a:pt x="467" y="14"/>
                  </a:lnTo>
                  <a:lnTo>
                    <a:pt x="478" y="25"/>
                  </a:lnTo>
                  <a:lnTo>
                    <a:pt x="486" y="38"/>
                  </a:lnTo>
                  <a:lnTo>
                    <a:pt x="490" y="54"/>
                  </a:lnTo>
                  <a:lnTo>
                    <a:pt x="490" y="67"/>
                  </a:lnTo>
                  <a:lnTo>
                    <a:pt x="490" y="84"/>
                  </a:lnTo>
                  <a:lnTo>
                    <a:pt x="487" y="101"/>
                  </a:lnTo>
                  <a:lnTo>
                    <a:pt x="483" y="118"/>
                  </a:lnTo>
                  <a:lnTo>
                    <a:pt x="479" y="130"/>
                  </a:lnTo>
                  <a:lnTo>
                    <a:pt x="467" y="144"/>
                  </a:lnTo>
                  <a:lnTo>
                    <a:pt x="452" y="154"/>
                  </a:lnTo>
                  <a:lnTo>
                    <a:pt x="432" y="162"/>
                  </a:lnTo>
                  <a:lnTo>
                    <a:pt x="424" y="164"/>
                  </a:lnTo>
                  <a:lnTo>
                    <a:pt x="418" y="164"/>
                  </a:lnTo>
                  <a:lnTo>
                    <a:pt x="410" y="162"/>
                  </a:lnTo>
                  <a:lnTo>
                    <a:pt x="392" y="154"/>
                  </a:lnTo>
                  <a:lnTo>
                    <a:pt x="376" y="144"/>
                  </a:lnTo>
                  <a:lnTo>
                    <a:pt x="364" y="130"/>
                  </a:lnTo>
                  <a:lnTo>
                    <a:pt x="360" y="118"/>
                  </a:lnTo>
                  <a:lnTo>
                    <a:pt x="356" y="101"/>
                  </a:lnTo>
                  <a:lnTo>
                    <a:pt x="354" y="84"/>
                  </a:lnTo>
                  <a:lnTo>
                    <a:pt x="352" y="67"/>
                  </a:lnTo>
                  <a:lnTo>
                    <a:pt x="354" y="54"/>
                  </a:lnTo>
                  <a:lnTo>
                    <a:pt x="356" y="38"/>
                  </a:lnTo>
                  <a:lnTo>
                    <a:pt x="364" y="25"/>
                  </a:lnTo>
                  <a:lnTo>
                    <a:pt x="376" y="14"/>
                  </a:lnTo>
                  <a:lnTo>
                    <a:pt x="389" y="8"/>
                  </a:lnTo>
                  <a:lnTo>
                    <a:pt x="405" y="3"/>
                  </a:lnTo>
                  <a:lnTo>
                    <a:pt x="422" y="1"/>
                  </a:lnTo>
                  <a:close/>
                  <a:moveTo>
                    <a:pt x="755" y="0"/>
                  </a:moveTo>
                  <a:lnTo>
                    <a:pt x="772" y="1"/>
                  </a:lnTo>
                  <a:lnTo>
                    <a:pt x="788" y="5"/>
                  </a:lnTo>
                  <a:lnTo>
                    <a:pt x="801" y="12"/>
                  </a:lnTo>
                  <a:lnTo>
                    <a:pt x="813" y="22"/>
                  </a:lnTo>
                  <a:lnTo>
                    <a:pt x="821" y="35"/>
                  </a:lnTo>
                  <a:lnTo>
                    <a:pt x="825" y="51"/>
                  </a:lnTo>
                  <a:lnTo>
                    <a:pt x="825" y="64"/>
                  </a:lnTo>
                  <a:lnTo>
                    <a:pt x="823" y="81"/>
                  </a:lnTo>
                  <a:lnTo>
                    <a:pt x="821" y="100"/>
                  </a:lnTo>
                  <a:lnTo>
                    <a:pt x="818" y="115"/>
                  </a:lnTo>
                  <a:lnTo>
                    <a:pt x="813" y="128"/>
                  </a:lnTo>
                  <a:lnTo>
                    <a:pt x="801" y="141"/>
                  </a:lnTo>
                  <a:lnTo>
                    <a:pt x="785" y="153"/>
                  </a:lnTo>
                  <a:lnTo>
                    <a:pt x="766" y="161"/>
                  </a:lnTo>
                  <a:lnTo>
                    <a:pt x="758" y="161"/>
                  </a:lnTo>
                  <a:lnTo>
                    <a:pt x="753" y="161"/>
                  </a:lnTo>
                  <a:lnTo>
                    <a:pt x="745" y="161"/>
                  </a:lnTo>
                  <a:lnTo>
                    <a:pt x="725" y="153"/>
                  </a:lnTo>
                  <a:lnTo>
                    <a:pt x="708" y="141"/>
                  </a:lnTo>
                  <a:lnTo>
                    <a:pt x="698" y="128"/>
                  </a:lnTo>
                  <a:lnTo>
                    <a:pt x="693" y="115"/>
                  </a:lnTo>
                  <a:lnTo>
                    <a:pt x="690" y="100"/>
                  </a:lnTo>
                  <a:lnTo>
                    <a:pt x="687" y="81"/>
                  </a:lnTo>
                  <a:lnTo>
                    <a:pt x="686" y="64"/>
                  </a:lnTo>
                  <a:lnTo>
                    <a:pt x="686" y="51"/>
                  </a:lnTo>
                  <a:lnTo>
                    <a:pt x="690" y="35"/>
                  </a:lnTo>
                  <a:lnTo>
                    <a:pt x="698" y="22"/>
                  </a:lnTo>
                  <a:lnTo>
                    <a:pt x="710" y="12"/>
                  </a:lnTo>
                  <a:lnTo>
                    <a:pt x="723" y="5"/>
                  </a:lnTo>
                  <a:lnTo>
                    <a:pt x="738" y="1"/>
                  </a:lnTo>
                  <a:lnTo>
                    <a:pt x="75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33" name="TextBox 44132"/>
            <p:cNvSpPr txBox="1"/>
            <p:nvPr/>
          </p:nvSpPr>
          <p:spPr>
            <a:xfrm>
              <a:off x="5611593" y="1885760"/>
              <a:ext cx="2915438" cy="400110"/>
            </a:xfrm>
            <a:prstGeom prst="rect">
              <a:avLst/>
            </a:prstGeom>
            <a:solidFill>
              <a:schemeClr val="accent2"/>
            </a:solidFill>
          </p:spPr>
          <p:txBody>
            <a:bodyPr wrap="square" rtlCol="0">
              <a:spAutoFit/>
            </a:bodyPr>
            <a:lstStyle/>
            <a:p>
              <a:pPr algn="ctr"/>
              <a:r>
                <a:rPr lang="en-US" sz="2000" b="1" dirty="0" smtClean="0">
                  <a:solidFill>
                    <a:schemeClr val="bg1"/>
                  </a:solidFill>
                </a:rPr>
                <a:t>YOUR FAMILY</a:t>
              </a:r>
              <a:endParaRPr lang="en-US" sz="2000" b="1" dirty="0">
                <a:solidFill>
                  <a:schemeClr val="bg1"/>
                </a:solidFill>
              </a:endParaRPr>
            </a:p>
          </p:txBody>
        </p:sp>
      </p:grpSp>
      <p:sp>
        <p:nvSpPr>
          <p:cNvPr id="231" name="Rectangle 230"/>
          <p:cNvSpPr/>
          <p:nvPr/>
        </p:nvSpPr>
        <p:spPr>
          <a:xfrm>
            <a:off x="4855028" y="0"/>
            <a:ext cx="13959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385"/>
          <p:cNvGrpSpPr/>
          <p:nvPr/>
        </p:nvGrpSpPr>
        <p:grpSpPr>
          <a:xfrm>
            <a:off x="525900" y="671976"/>
            <a:ext cx="2844484" cy="1213784"/>
            <a:chOff x="734357" y="3551284"/>
            <a:chExt cx="2844484" cy="1213784"/>
          </a:xfrm>
        </p:grpSpPr>
        <p:sp>
          <p:nvSpPr>
            <p:cNvPr id="18" name="Oval 17"/>
            <p:cNvSpPr/>
            <p:nvPr/>
          </p:nvSpPr>
          <p:spPr>
            <a:xfrm>
              <a:off x="734357" y="3551284"/>
              <a:ext cx="1213785" cy="12137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94139" y="3804233"/>
              <a:ext cx="1484702" cy="707886"/>
            </a:xfrm>
            <a:prstGeom prst="rect">
              <a:avLst/>
            </a:prstGeom>
            <a:noFill/>
          </p:spPr>
          <p:txBody>
            <a:bodyPr wrap="none" rtlCol="0" anchor="ctr">
              <a:spAutoFit/>
            </a:bodyPr>
            <a:lstStyle/>
            <a:p>
              <a:r>
                <a:rPr lang="en-US" sz="2000" dirty="0" smtClean="0">
                  <a:solidFill>
                    <a:schemeClr val="accent2"/>
                  </a:solidFill>
                </a:rPr>
                <a:t>BUSINESS</a:t>
              </a:r>
              <a:br>
                <a:rPr lang="en-US" sz="2000" dirty="0" smtClean="0">
                  <a:solidFill>
                    <a:schemeClr val="accent2"/>
                  </a:solidFill>
                </a:rPr>
              </a:br>
              <a:r>
                <a:rPr lang="en-US" sz="2000" dirty="0" smtClean="0">
                  <a:solidFill>
                    <a:schemeClr val="accent2"/>
                  </a:solidFill>
                </a:rPr>
                <a:t>COSTS</a:t>
              </a:r>
              <a:endParaRPr lang="en-US" sz="2000" dirty="0">
                <a:solidFill>
                  <a:schemeClr val="accent2"/>
                </a:solidFill>
              </a:endParaRPr>
            </a:p>
          </p:txBody>
        </p:sp>
        <p:sp>
          <p:nvSpPr>
            <p:cNvPr id="275" name="Freeform 222"/>
            <p:cNvSpPr>
              <a:spLocks noEditPoints="1"/>
            </p:cNvSpPr>
            <p:nvPr/>
          </p:nvSpPr>
          <p:spPr bwMode="auto">
            <a:xfrm>
              <a:off x="1121664" y="3853764"/>
              <a:ext cx="439172" cy="608824"/>
            </a:xfrm>
            <a:custGeom>
              <a:avLst/>
              <a:gdLst>
                <a:gd name="T0" fmla="*/ 20 w 365"/>
                <a:gd name="T1" fmla="*/ 3 h 506"/>
                <a:gd name="T2" fmla="*/ 0 w 365"/>
                <a:gd name="T3" fmla="*/ 32 h 506"/>
                <a:gd name="T4" fmla="*/ 9 w 365"/>
                <a:gd name="T5" fmla="*/ 496 h 506"/>
                <a:gd name="T6" fmla="*/ 335 w 365"/>
                <a:gd name="T7" fmla="*/ 506 h 506"/>
                <a:gd name="T8" fmla="*/ 363 w 365"/>
                <a:gd name="T9" fmla="*/ 487 h 506"/>
                <a:gd name="T10" fmla="*/ 363 w 365"/>
                <a:gd name="T11" fmla="*/ 20 h 506"/>
                <a:gd name="T12" fmla="*/ 335 w 365"/>
                <a:gd name="T13" fmla="*/ 0 h 506"/>
                <a:gd name="T14" fmla="*/ 60 w 365"/>
                <a:gd name="T15" fmla="*/ 452 h 506"/>
                <a:gd name="T16" fmla="*/ 54 w 365"/>
                <a:gd name="T17" fmla="*/ 419 h 506"/>
                <a:gd name="T18" fmla="*/ 81 w 365"/>
                <a:gd name="T19" fmla="*/ 401 h 506"/>
                <a:gd name="T20" fmla="*/ 109 w 365"/>
                <a:gd name="T21" fmla="*/ 419 h 506"/>
                <a:gd name="T22" fmla="*/ 102 w 365"/>
                <a:gd name="T23" fmla="*/ 452 h 506"/>
                <a:gd name="T24" fmla="*/ 81 w 365"/>
                <a:gd name="T25" fmla="*/ 359 h 506"/>
                <a:gd name="T26" fmla="*/ 54 w 365"/>
                <a:gd name="T27" fmla="*/ 341 h 506"/>
                <a:gd name="T28" fmla="*/ 60 w 365"/>
                <a:gd name="T29" fmla="*/ 308 h 506"/>
                <a:gd name="T30" fmla="*/ 93 w 365"/>
                <a:gd name="T31" fmla="*/ 301 h 506"/>
                <a:gd name="T32" fmla="*/ 111 w 365"/>
                <a:gd name="T33" fmla="*/ 329 h 506"/>
                <a:gd name="T34" fmla="*/ 93 w 365"/>
                <a:gd name="T35" fmla="*/ 356 h 506"/>
                <a:gd name="T36" fmla="*/ 69 w 365"/>
                <a:gd name="T37" fmla="*/ 254 h 506"/>
                <a:gd name="T38" fmla="*/ 52 w 365"/>
                <a:gd name="T39" fmla="*/ 228 h 506"/>
                <a:gd name="T40" fmla="*/ 69 w 365"/>
                <a:gd name="T41" fmla="*/ 201 h 506"/>
                <a:gd name="T42" fmla="*/ 102 w 365"/>
                <a:gd name="T43" fmla="*/ 206 h 506"/>
                <a:gd name="T44" fmla="*/ 109 w 365"/>
                <a:gd name="T45" fmla="*/ 239 h 506"/>
                <a:gd name="T46" fmla="*/ 81 w 365"/>
                <a:gd name="T47" fmla="*/ 257 h 506"/>
                <a:gd name="T48" fmla="*/ 162 w 365"/>
                <a:gd name="T49" fmla="*/ 452 h 506"/>
                <a:gd name="T50" fmla="*/ 156 w 365"/>
                <a:gd name="T51" fmla="*/ 419 h 506"/>
                <a:gd name="T52" fmla="*/ 183 w 365"/>
                <a:gd name="T53" fmla="*/ 401 h 506"/>
                <a:gd name="T54" fmla="*/ 211 w 365"/>
                <a:gd name="T55" fmla="*/ 419 h 506"/>
                <a:gd name="T56" fmla="*/ 204 w 365"/>
                <a:gd name="T57" fmla="*/ 452 h 506"/>
                <a:gd name="T58" fmla="*/ 183 w 365"/>
                <a:gd name="T59" fmla="*/ 359 h 506"/>
                <a:gd name="T60" fmla="*/ 156 w 365"/>
                <a:gd name="T61" fmla="*/ 341 h 506"/>
                <a:gd name="T62" fmla="*/ 162 w 365"/>
                <a:gd name="T63" fmla="*/ 308 h 506"/>
                <a:gd name="T64" fmla="*/ 195 w 365"/>
                <a:gd name="T65" fmla="*/ 301 h 506"/>
                <a:gd name="T66" fmla="*/ 213 w 365"/>
                <a:gd name="T67" fmla="*/ 329 h 506"/>
                <a:gd name="T68" fmla="*/ 195 w 365"/>
                <a:gd name="T69" fmla="*/ 356 h 506"/>
                <a:gd name="T70" fmla="*/ 172 w 365"/>
                <a:gd name="T71" fmla="*/ 254 h 506"/>
                <a:gd name="T72" fmla="*/ 153 w 365"/>
                <a:gd name="T73" fmla="*/ 228 h 506"/>
                <a:gd name="T74" fmla="*/ 172 w 365"/>
                <a:gd name="T75" fmla="*/ 201 h 506"/>
                <a:gd name="T76" fmla="*/ 204 w 365"/>
                <a:gd name="T77" fmla="*/ 206 h 506"/>
                <a:gd name="T78" fmla="*/ 211 w 365"/>
                <a:gd name="T79" fmla="*/ 239 h 506"/>
                <a:gd name="T80" fmla="*/ 183 w 365"/>
                <a:gd name="T81" fmla="*/ 257 h 506"/>
                <a:gd name="T82" fmla="*/ 263 w 365"/>
                <a:gd name="T83" fmla="*/ 452 h 506"/>
                <a:gd name="T84" fmla="*/ 257 w 365"/>
                <a:gd name="T85" fmla="*/ 419 h 506"/>
                <a:gd name="T86" fmla="*/ 284 w 365"/>
                <a:gd name="T87" fmla="*/ 401 h 506"/>
                <a:gd name="T88" fmla="*/ 312 w 365"/>
                <a:gd name="T89" fmla="*/ 419 h 506"/>
                <a:gd name="T90" fmla="*/ 305 w 365"/>
                <a:gd name="T91" fmla="*/ 452 h 506"/>
                <a:gd name="T92" fmla="*/ 284 w 365"/>
                <a:gd name="T93" fmla="*/ 359 h 506"/>
                <a:gd name="T94" fmla="*/ 257 w 365"/>
                <a:gd name="T95" fmla="*/ 341 h 506"/>
                <a:gd name="T96" fmla="*/ 263 w 365"/>
                <a:gd name="T97" fmla="*/ 308 h 506"/>
                <a:gd name="T98" fmla="*/ 296 w 365"/>
                <a:gd name="T99" fmla="*/ 301 h 506"/>
                <a:gd name="T100" fmla="*/ 314 w 365"/>
                <a:gd name="T101" fmla="*/ 329 h 506"/>
                <a:gd name="T102" fmla="*/ 296 w 365"/>
                <a:gd name="T103" fmla="*/ 356 h 506"/>
                <a:gd name="T104" fmla="*/ 272 w 365"/>
                <a:gd name="T105" fmla="*/ 254 h 506"/>
                <a:gd name="T106" fmla="*/ 255 w 365"/>
                <a:gd name="T107" fmla="*/ 228 h 506"/>
                <a:gd name="T108" fmla="*/ 272 w 365"/>
                <a:gd name="T109" fmla="*/ 201 h 506"/>
                <a:gd name="T110" fmla="*/ 305 w 365"/>
                <a:gd name="T111" fmla="*/ 206 h 506"/>
                <a:gd name="T112" fmla="*/ 312 w 365"/>
                <a:gd name="T113" fmla="*/ 239 h 506"/>
                <a:gd name="T114" fmla="*/ 284 w 365"/>
                <a:gd name="T115" fmla="*/ 257 h 506"/>
                <a:gd name="T116" fmla="*/ 323 w 365"/>
                <a:gd name="T117" fmla="*/ 146 h 506"/>
                <a:gd name="T118" fmla="*/ 43 w 365"/>
                <a:gd name="T119" fmla="*/ 146 h 506"/>
                <a:gd name="T120" fmla="*/ 41 w 365"/>
                <a:gd name="T121" fmla="*/ 53 h 506"/>
                <a:gd name="T122" fmla="*/ 46 w 365"/>
                <a:gd name="T123" fmla="*/ 47 h 506"/>
                <a:gd name="T124" fmla="*/ 325 w 365"/>
                <a:gd name="T125" fmla="*/ 5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506">
                  <a:moveTo>
                    <a:pt x="335" y="0"/>
                  </a:moveTo>
                  <a:lnTo>
                    <a:pt x="32" y="0"/>
                  </a:lnTo>
                  <a:lnTo>
                    <a:pt x="20" y="3"/>
                  </a:lnTo>
                  <a:lnTo>
                    <a:pt x="9" y="10"/>
                  </a:lnTo>
                  <a:lnTo>
                    <a:pt x="3" y="20"/>
                  </a:lnTo>
                  <a:lnTo>
                    <a:pt x="0" y="32"/>
                  </a:lnTo>
                  <a:lnTo>
                    <a:pt x="0" y="476"/>
                  </a:lnTo>
                  <a:lnTo>
                    <a:pt x="3" y="487"/>
                  </a:lnTo>
                  <a:lnTo>
                    <a:pt x="9" y="496"/>
                  </a:lnTo>
                  <a:lnTo>
                    <a:pt x="20" y="503"/>
                  </a:lnTo>
                  <a:lnTo>
                    <a:pt x="32" y="506"/>
                  </a:lnTo>
                  <a:lnTo>
                    <a:pt x="335" y="506"/>
                  </a:lnTo>
                  <a:lnTo>
                    <a:pt x="347" y="503"/>
                  </a:lnTo>
                  <a:lnTo>
                    <a:pt x="356" y="496"/>
                  </a:lnTo>
                  <a:lnTo>
                    <a:pt x="363" y="487"/>
                  </a:lnTo>
                  <a:lnTo>
                    <a:pt x="365" y="476"/>
                  </a:lnTo>
                  <a:lnTo>
                    <a:pt x="365" y="32"/>
                  </a:lnTo>
                  <a:lnTo>
                    <a:pt x="363" y="20"/>
                  </a:lnTo>
                  <a:lnTo>
                    <a:pt x="356" y="10"/>
                  </a:lnTo>
                  <a:lnTo>
                    <a:pt x="347" y="3"/>
                  </a:lnTo>
                  <a:lnTo>
                    <a:pt x="335" y="0"/>
                  </a:lnTo>
                  <a:close/>
                  <a:moveTo>
                    <a:pt x="81" y="460"/>
                  </a:moveTo>
                  <a:lnTo>
                    <a:pt x="69" y="457"/>
                  </a:lnTo>
                  <a:lnTo>
                    <a:pt x="60" y="452"/>
                  </a:lnTo>
                  <a:lnTo>
                    <a:pt x="54" y="442"/>
                  </a:lnTo>
                  <a:lnTo>
                    <a:pt x="52" y="431"/>
                  </a:lnTo>
                  <a:lnTo>
                    <a:pt x="54" y="419"/>
                  </a:lnTo>
                  <a:lnTo>
                    <a:pt x="60" y="409"/>
                  </a:lnTo>
                  <a:lnTo>
                    <a:pt x="69" y="404"/>
                  </a:lnTo>
                  <a:lnTo>
                    <a:pt x="81" y="401"/>
                  </a:lnTo>
                  <a:lnTo>
                    <a:pt x="93" y="404"/>
                  </a:lnTo>
                  <a:lnTo>
                    <a:pt x="102" y="409"/>
                  </a:lnTo>
                  <a:lnTo>
                    <a:pt x="109" y="419"/>
                  </a:lnTo>
                  <a:lnTo>
                    <a:pt x="111" y="431"/>
                  </a:lnTo>
                  <a:lnTo>
                    <a:pt x="109" y="442"/>
                  </a:lnTo>
                  <a:lnTo>
                    <a:pt x="102" y="452"/>
                  </a:lnTo>
                  <a:lnTo>
                    <a:pt x="93" y="457"/>
                  </a:lnTo>
                  <a:lnTo>
                    <a:pt x="81" y="460"/>
                  </a:lnTo>
                  <a:close/>
                  <a:moveTo>
                    <a:pt x="81" y="359"/>
                  </a:moveTo>
                  <a:lnTo>
                    <a:pt x="69" y="356"/>
                  </a:lnTo>
                  <a:lnTo>
                    <a:pt x="60" y="350"/>
                  </a:lnTo>
                  <a:lnTo>
                    <a:pt x="54" y="341"/>
                  </a:lnTo>
                  <a:lnTo>
                    <a:pt x="52" y="329"/>
                  </a:lnTo>
                  <a:lnTo>
                    <a:pt x="54" y="317"/>
                  </a:lnTo>
                  <a:lnTo>
                    <a:pt x="60" y="308"/>
                  </a:lnTo>
                  <a:lnTo>
                    <a:pt x="69" y="301"/>
                  </a:lnTo>
                  <a:lnTo>
                    <a:pt x="81" y="299"/>
                  </a:lnTo>
                  <a:lnTo>
                    <a:pt x="93" y="301"/>
                  </a:lnTo>
                  <a:lnTo>
                    <a:pt x="102" y="308"/>
                  </a:lnTo>
                  <a:lnTo>
                    <a:pt x="109" y="317"/>
                  </a:lnTo>
                  <a:lnTo>
                    <a:pt x="111" y="329"/>
                  </a:lnTo>
                  <a:lnTo>
                    <a:pt x="109" y="341"/>
                  </a:lnTo>
                  <a:lnTo>
                    <a:pt x="102" y="350"/>
                  </a:lnTo>
                  <a:lnTo>
                    <a:pt x="93" y="356"/>
                  </a:lnTo>
                  <a:lnTo>
                    <a:pt x="81" y="359"/>
                  </a:lnTo>
                  <a:close/>
                  <a:moveTo>
                    <a:pt x="81" y="257"/>
                  </a:moveTo>
                  <a:lnTo>
                    <a:pt x="69" y="254"/>
                  </a:lnTo>
                  <a:lnTo>
                    <a:pt x="60" y="249"/>
                  </a:lnTo>
                  <a:lnTo>
                    <a:pt x="54" y="239"/>
                  </a:lnTo>
                  <a:lnTo>
                    <a:pt x="52" y="228"/>
                  </a:lnTo>
                  <a:lnTo>
                    <a:pt x="54" y="216"/>
                  </a:lnTo>
                  <a:lnTo>
                    <a:pt x="60" y="206"/>
                  </a:lnTo>
                  <a:lnTo>
                    <a:pt x="69" y="201"/>
                  </a:lnTo>
                  <a:lnTo>
                    <a:pt x="81" y="198"/>
                  </a:lnTo>
                  <a:lnTo>
                    <a:pt x="93" y="201"/>
                  </a:lnTo>
                  <a:lnTo>
                    <a:pt x="102" y="206"/>
                  </a:lnTo>
                  <a:lnTo>
                    <a:pt x="109" y="216"/>
                  </a:lnTo>
                  <a:lnTo>
                    <a:pt x="111" y="228"/>
                  </a:lnTo>
                  <a:lnTo>
                    <a:pt x="109" y="239"/>
                  </a:lnTo>
                  <a:lnTo>
                    <a:pt x="102" y="249"/>
                  </a:lnTo>
                  <a:lnTo>
                    <a:pt x="93" y="254"/>
                  </a:lnTo>
                  <a:lnTo>
                    <a:pt x="81" y="257"/>
                  </a:lnTo>
                  <a:close/>
                  <a:moveTo>
                    <a:pt x="183" y="460"/>
                  </a:moveTo>
                  <a:lnTo>
                    <a:pt x="172" y="457"/>
                  </a:lnTo>
                  <a:lnTo>
                    <a:pt x="162" y="452"/>
                  </a:lnTo>
                  <a:lnTo>
                    <a:pt x="156" y="442"/>
                  </a:lnTo>
                  <a:lnTo>
                    <a:pt x="153" y="431"/>
                  </a:lnTo>
                  <a:lnTo>
                    <a:pt x="156" y="419"/>
                  </a:lnTo>
                  <a:lnTo>
                    <a:pt x="162" y="409"/>
                  </a:lnTo>
                  <a:lnTo>
                    <a:pt x="172" y="404"/>
                  </a:lnTo>
                  <a:lnTo>
                    <a:pt x="183" y="401"/>
                  </a:lnTo>
                  <a:lnTo>
                    <a:pt x="195" y="404"/>
                  </a:lnTo>
                  <a:lnTo>
                    <a:pt x="204" y="409"/>
                  </a:lnTo>
                  <a:lnTo>
                    <a:pt x="211" y="419"/>
                  </a:lnTo>
                  <a:lnTo>
                    <a:pt x="213" y="431"/>
                  </a:lnTo>
                  <a:lnTo>
                    <a:pt x="211" y="442"/>
                  </a:lnTo>
                  <a:lnTo>
                    <a:pt x="204" y="452"/>
                  </a:lnTo>
                  <a:lnTo>
                    <a:pt x="195" y="457"/>
                  </a:lnTo>
                  <a:lnTo>
                    <a:pt x="183" y="460"/>
                  </a:lnTo>
                  <a:close/>
                  <a:moveTo>
                    <a:pt x="183" y="359"/>
                  </a:moveTo>
                  <a:lnTo>
                    <a:pt x="172" y="356"/>
                  </a:lnTo>
                  <a:lnTo>
                    <a:pt x="162" y="350"/>
                  </a:lnTo>
                  <a:lnTo>
                    <a:pt x="156" y="341"/>
                  </a:lnTo>
                  <a:lnTo>
                    <a:pt x="153" y="329"/>
                  </a:lnTo>
                  <a:lnTo>
                    <a:pt x="156" y="317"/>
                  </a:lnTo>
                  <a:lnTo>
                    <a:pt x="162" y="308"/>
                  </a:lnTo>
                  <a:lnTo>
                    <a:pt x="172" y="301"/>
                  </a:lnTo>
                  <a:lnTo>
                    <a:pt x="183" y="299"/>
                  </a:lnTo>
                  <a:lnTo>
                    <a:pt x="195" y="301"/>
                  </a:lnTo>
                  <a:lnTo>
                    <a:pt x="204" y="308"/>
                  </a:lnTo>
                  <a:lnTo>
                    <a:pt x="211" y="317"/>
                  </a:lnTo>
                  <a:lnTo>
                    <a:pt x="213" y="329"/>
                  </a:lnTo>
                  <a:lnTo>
                    <a:pt x="211" y="341"/>
                  </a:lnTo>
                  <a:lnTo>
                    <a:pt x="204" y="350"/>
                  </a:lnTo>
                  <a:lnTo>
                    <a:pt x="195" y="356"/>
                  </a:lnTo>
                  <a:lnTo>
                    <a:pt x="183" y="359"/>
                  </a:lnTo>
                  <a:close/>
                  <a:moveTo>
                    <a:pt x="183" y="257"/>
                  </a:moveTo>
                  <a:lnTo>
                    <a:pt x="172" y="254"/>
                  </a:lnTo>
                  <a:lnTo>
                    <a:pt x="162" y="249"/>
                  </a:lnTo>
                  <a:lnTo>
                    <a:pt x="156" y="239"/>
                  </a:lnTo>
                  <a:lnTo>
                    <a:pt x="153" y="228"/>
                  </a:lnTo>
                  <a:lnTo>
                    <a:pt x="156" y="216"/>
                  </a:lnTo>
                  <a:lnTo>
                    <a:pt x="162" y="206"/>
                  </a:lnTo>
                  <a:lnTo>
                    <a:pt x="172" y="201"/>
                  </a:lnTo>
                  <a:lnTo>
                    <a:pt x="183" y="198"/>
                  </a:lnTo>
                  <a:lnTo>
                    <a:pt x="195" y="201"/>
                  </a:lnTo>
                  <a:lnTo>
                    <a:pt x="204" y="206"/>
                  </a:lnTo>
                  <a:lnTo>
                    <a:pt x="211" y="216"/>
                  </a:lnTo>
                  <a:lnTo>
                    <a:pt x="213" y="228"/>
                  </a:lnTo>
                  <a:lnTo>
                    <a:pt x="211" y="239"/>
                  </a:lnTo>
                  <a:lnTo>
                    <a:pt x="204" y="249"/>
                  </a:lnTo>
                  <a:lnTo>
                    <a:pt x="195" y="254"/>
                  </a:lnTo>
                  <a:lnTo>
                    <a:pt x="183" y="257"/>
                  </a:lnTo>
                  <a:close/>
                  <a:moveTo>
                    <a:pt x="284" y="460"/>
                  </a:moveTo>
                  <a:lnTo>
                    <a:pt x="272" y="457"/>
                  </a:lnTo>
                  <a:lnTo>
                    <a:pt x="263" y="452"/>
                  </a:lnTo>
                  <a:lnTo>
                    <a:pt x="257" y="442"/>
                  </a:lnTo>
                  <a:lnTo>
                    <a:pt x="255" y="431"/>
                  </a:lnTo>
                  <a:lnTo>
                    <a:pt x="257" y="419"/>
                  </a:lnTo>
                  <a:lnTo>
                    <a:pt x="263" y="409"/>
                  </a:lnTo>
                  <a:lnTo>
                    <a:pt x="272" y="404"/>
                  </a:lnTo>
                  <a:lnTo>
                    <a:pt x="284" y="401"/>
                  </a:lnTo>
                  <a:lnTo>
                    <a:pt x="296" y="404"/>
                  </a:lnTo>
                  <a:lnTo>
                    <a:pt x="305" y="409"/>
                  </a:lnTo>
                  <a:lnTo>
                    <a:pt x="312" y="419"/>
                  </a:lnTo>
                  <a:lnTo>
                    <a:pt x="314" y="431"/>
                  </a:lnTo>
                  <a:lnTo>
                    <a:pt x="312" y="442"/>
                  </a:lnTo>
                  <a:lnTo>
                    <a:pt x="305" y="452"/>
                  </a:lnTo>
                  <a:lnTo>
                    <a:pt x="296" y="457"/>
                  </a:lnTo>
                  <a:lnTo>
                    <a:pt x="284" y="460"/>
                  </a:lnTo>
                  <a:close/>
                  <a:moveTo>
                    <a:pt x="284" y="359"/>
                  </a:moveTo>
                  <a:lnTo>
                    <a:pt x="272" y="356"/>
                  </a:lnTo>
                  <a:lnTo>
                    <a:pt x="263" y="350"/>
                  </a:lnTo>
                  <a:lnTo>
                    <a:pt x="257" y="341"/>
                  </a:lnTo>
                  <a:lnTo>
                    <a:pt x="255" y="329"/>
                  </a:lnTo>
                  <a:lnTo>
                    <a:pt x="257" y="317"/>
                  </a:lnTo>
                  <a:lnTo>
                    <a:pt x="263" y="308"/>
                  </a:lnTo>
                  <a:lnTo>
                    <a:pt x="272" y="301"/>
                  </a:lnTo>
                  <a:lnTo>
                    <a:pt x="284" y="299"/>
                  </a:lnTo>
                  <a:lnTo>
                    <a:pt x="296" y="301"/>
                  </a:lnTo>
                  <a:lnTo>
                    <a:pt x="305" y="308"/>
                  </a:lnTo>
                  <a:lnTo>
                    <a:pt x="312" y="317"/>
                  </a:lnTo>
                  <a:lnTo>
                    <a:pt x="314" y="329"/>
                  </a:lnTo>
                  <a:lnTo>
                    <a:pt x="312" y="341"/>
                  </a:lnTo>
                  <a:lnTo>
                    <a:pt x="305" y="350"/>
                  </a:lnTo>
                  <a:lnTo>
                    <a:pt x="296" y="356"/>
                  </a:lnTo>
                  <a:lnTo>
                    <a:pt x="284" y="359"/>
                  </a:lnTo>
                  <a:close/>
                  <a:moveTo>
                    <a:pt x="284" y="257"/>
                  </a:moveTo>
                  <a:lnTo>
                    <a:pt x="272" y="254"/>
                  </a:lnTo>
                  <a:lnTo>
                    <a:pt x="263" y="249"/>
                  </a:lnTo>
                  <a:lnTo>
                    <a:pt x="257" y="239"/>
                  </a:lnTo>
                  <a:lnTo>
                    <a:pt x="255" y="228"/>
                  </a:lnTo>
                  <a:lnTo>
                    <a:pt x="257" y="216"/>
                  </a:lnTo>
                  <a:lnTo>
                    <a:pt x="263" y="206"/>
                  </a:lnTo>
                  <a:lnTo>
                    <a:pt x="272" y="201"/>
                  </a:lnTo>
                  <a:lnTo>
                    <a:pt x="284" y="198"/>
                  </a:lnTo>
                  <a:lnTo>
                    <a:pt x="296" y="201"/>
                  </a:lnTo>
                  <a:lnTo>
                    <a:pt x="305" y="206"/>
                  </a:lnTo>
                  <a:lnTo>
                    <a:pt x="312" y="216"/>
                  </a:lnTo>
                  <a:lnTo>
                    <a:pt x="314" y="228"/>
                  </a:lnTo>
                  <a:lnTo>
                    <a:pt x="312" y="239"/>
                  </a:lnTo>
                  <a:lnTo>
                    <a:pt x="305" y="249"/>
                  </a:lnTo>
                  <a:lnTo>
                    <a:pt x="296" y="254"/>
                  </a:lnTo>
                  <a:lnTo>
                    <a:pt x="284" y="257"/>
                  </a:lnTo>
                  <a:close/>
                  <a:moveTo>
                    <a:pt x="325" y="142"/>
                  </a:moveTo>
                  <a:lnTo>
                    <a:pt x="325" y="144"/>
                  </a:lnTo>
                  <a:lnTo>
                    <a:pt x="323" y="146"/>
                  </a:lnTo>
                  <a:lnTo>
                    <a:pt x="321" y="147"/>
                  </a:lnTo>
                  <a:lnTo>
                    <a:pt x="46" y="147"/>
                  </a:lnTo>
                  <a:lnTo>
                    <a:pt x="43" y="146"/>
                  </a:lnTo>
                  <a:lnTo>
                    <a:pt x="42" y="144"/>
                  </a:lnTo>
                  <a:lnTo>
                    <a:pt x="41" y="142"/>
                  </a:lnTo>
                  <a:lnTo>
                    <a:pt x="41" y="53"/>
                  </a:lnTo>
                  <a:lnTo>
                    <a:pt x="42" y="50"/>
                  </a:lnTo>
                  <a:lnTo>
                    <a:pt x="43" y="49"/>
                  </a:lnTo>
                  <a:lnTo>
                    <a:pt x="46" y="47"/>
                  </a:lnTo>
                  <a:lnTo>
                    <a:pt x="321" y="47"/>
                  </a:lnTo>
                  <a:lnTo>
                    <a:pt x="323" y="49"/>
                  </a:lnTo>
                  <a:lnTo>
                    <a:pt x="325" y="50"/>
                  </a:lnTo>
                  <a:lnTo>
                    <a:pt x="325" y="53"/>
                  </a:lnTo>
                  <a:lnTo>
                    <a:pt x="325"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0" name="TextBox 389"/>
          <p:cNvSpPr txBox="1"/>
          <p:nvPr/>
        </p:nvSpPr>
        <p:spPr>
          <a:xfrm>
            <a:off x="5620422" y="2523366"/>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Income</a:t>
            </a:r>
            <a:endParaRPr lang="en-US" sz="2000" dirty="0">
              <a:solidFill>
                <a:schemeClr val="bg1"/>
              </a:solidFill>
            </a:endParaRPr>
          </a:p>
        </p:txBody>
      </p:sp>
      <p:sp>
        <p:nvSpPr>
          <p:cNvPr id="391" name="TextBox 390"/>
          <p:cNvSpPr txBox="1"/>
          <p:nvPr/>
        </p:nvSpPr>
        <p:spPr>
          <a:xfrm>
            <a:off x="5620422" y="3160972"/>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Benefits</a:t>
            </a:r>
            <a:endParaRPr lang="en-US" sz="2000" dirty="0">
              <a:solidFill>
                <a:schemeClr val="bg1"/>
              </a:solidFill>
            </a:endParaRPr>
          </a:p>
        </p:txBody>
      </p:sp>
      <p:sp>
        <p:nvSpPr>
          <p:cNvPr id="392" name="TextBox 391"/>
          <p:cNvSpPr txBox="1"/>
          <p:nvPr/>
        </p:nvSpPr>
        <p:spPr>
          <a:xfrm>
            <a:off x="5620422" y="3798577"/>
            <a:ext cx="1935338" cy="400110"/>
          </a:xfrm>
          <a:prstGeom prst="rect">
            <a:avLst/>
          </a:prstGeom>
          <a:solidFill>
            <a:schemeClr val="accent1"/>
          </a:solidFill>
        </p:spPr>
        <p:txBody>
          <a:bodyPr wrap="none" rtlCol="0">
            <a:spAutoFit/>
          </a:bodyPr>
          <a:lstStyle/>
          <a:p>
            <a:pPr>
              <a:buClr>
                <a:schemeClr val="accent1"/>
              </a:buClr>
            </a:pPr>
            <a:r>
              <a:rPr lang="en-US" sz="2000" dirty="0" smtClean="0">
                <a:solidFill>
                  <a:schemeClr val="bg1"/>
                </a:solidFill>
              </a:rPr>
              <a:t>Business Value</a:t>
            </a:r>
            <a:endParaRPr lang="en-US" sz="2000" dirty="0">
              <a:solidFill>
                <a:schemeClr val="bg1"/>
              </a:solidFill>
            </a:endParaRPr>
          </a:p>
        </p:txBody>
      </p:sp>
      <p:sp>
        <p:nvSpPr>
          <p:cNvPr id="2" name="Rectangle 1"/>
          <p:cNvSpPr/>
          <p:nvPr/>
        </p:nvSpPr>
        <p:spPr>
          <a:xfrm>
            <a:off x="1132793" y="2200200"/>
            <a:ext cx="1495240" cy="461665"/>
          </a:xfrm>
          <a:prstGeom prst="rect">
            <a:avLst/>
          </a:prstGeom>
        </p:spPr>
        <p:txBody>
          <a:bodyPr wrap="square">
            <a:spAutoFit/>
          </a:bodyPr>
          <a:lstStyle/>
          <a:p>
            <a:r>
              <a:rPr lang="en-US" sz="1200" b="1" dirty="0" smtClean="0">
                <a:solidFill>
                  <a:schemeClr val="accent2"/>
                </a:solidFill>
              </a:rPr>
              <a:t>$100</a:t>
            </a:r>
          </a:p>
          <a:p>
            <a:r>
              <a:rPr lang="en-US" sz="1200" b="1" dirty="0" smtClean="0">
                <a:solidFill>
                  <a:schemeClr val="accent2"/>
                </a:solidFill>
              </a:rPr>
              <a:t>Contribution</a:t>
            </a:r>
            <a:endParaRPr lang="en-US" sz="1200" b="1" dirty="0">
              <a:solidFill>
                <a:schemeClr val="accent2"/>
              </a:solidFill>
            </a:endParaRPr>
          </a:p>
        </p:txBody>
      </p:sp>
      <p:sp>
        <p:nvSpPr>
          <p:cNvPr id="32" name="Oval 31"/>
          <p:cNvSpPr/>
          <p:nvPr/>
        </p:nvSpPr>
        <p:spPr>
          <a:xfrm>
            <a:off x="7807946" y="2402222"/>
            <a:ext cx="822960" cy="4572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No Current Income</a:t>
            </a:r>
            <a:endParaRPr lang="en-US" sz="800" b="1" dirty="0"/>
          </a:p>
        </p:txBody>
      </p:sp>
      <p:sp>
        <p:nvSpPr>
          <p:cNvPr id="33" name="Oval 32"/>
          <p:cNvSpPr/>
          <p:nvPr/>
        </p:nvSpPr>
        <p:spPr>
          <a:xfrm>
            <a:off x="7843492" y="3108959"/>
            <a:ext cx="822960" cy="4572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$80</a:t>
            </a:r>
            <a:endParaRPr lang="en-US" sz="1000" b="1" dirty="0"/>
          </a:p>
        </p:txBody>
      </p:sp>
      <p:sp>
        <p:nvSpPr>
          <p:cNvPr id="35" name="Oval 34"/>
          <p:cNvSpPr/>
          <p:nvPr/>
        </p:nvSpPr>
        <p:spPr>
          <a:xfrm>
            <a:off x="1889498" y="2926079"/>
            <a:ext cx="1219462" cy="1089728"/>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$20</a:t>
            </a:r>
          </a:p>
          <a:p>
            <a:pPr algn="ctr"/>
            <a:r>
              <a:rPr lang="en-US" sz="1000" b="1" dirty="0" smtClean="0"/>
              <a:t>Allocation to Employees</a:t>
            </a:r>
            <a:endParaRPr lang="en-US" sz="1000" b="1" dirty="0"/>
          </a:p>
        </p:txBody>
      </p:sp>
      <p:sp>
        <p:nvSpPr>
          <p:cNvPr id="19" name="Oval 18"/>
          <p:cNvSpPr/>
          <p:nvPr/>
        </p:nvSpPr>
        <p:spPr>
          <a:xfrm>
            <a:off x="1889498" y="4295730"/>
            <a:ext cx="1216152" cy="108813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b="1" dirty="0" smtClean="0"/>
              <a:t>$25</a:t>
            </a:r>
          </a:p>
          <a:p>
            <a:pPr algn="ctr"/>
            <a:r>
              <a:rPr lang="en-US" sz="1000" b="1" dirty="0" smtClean="0"/>
              <a:t>Tax Savings</a:t>
            </a:r>
            <a:endParaRPr lang="en-US" sz="1000" b="1" dirty="0"/>
          </a:p>
        </p:txBody>
      </p:sp>
      <p:sp>
        <p:nvSpPr>
          <p:cNvPr id="21" name="Rectangle 20"/>
          <p:cNvSpPr/>
          <p:nvPr/>
        </p:nvSpPr>
        <p:spPr>
          <a:xfrm>
            <a:off x="400092" y="3859410"/>
            <a:ext cx="1495240" cy="830997"/>
          </a:xfrm>
          <a:prstGeom prst="rect">
            <a:avLst/>
          </a:prstGeom>
        </p:spPr>
        <p:txBody>
          <a:bodyPr wrap="square">
            <a:spAutoFit/>
          </a:bodyPr>
          <a:lstStyle/>
          <a:p>
            <a:pPr algn="r"/>
            <a:r>
              <a:rPr lang="en-US" sz="1200" b="1" dirty="0" smtClean="0">
                <a:solidFill>
                  <a:schemeClr val="accent2"/>
                </a:solidFill>
              </a:rPr>
              <a:t>Save More in Taxes Than the Cost for the Employees</a:t>
            </a:r>
            <a:endParaRPr lang="en-US" sz="1200" b="1" dirty="0">
              <a:solidFill>
                <a:schemeClr val="accent2"/>
              </a:solidFill>
            </a:endParaRPr>
          </a:p>
        </p:txBody>
      </p:sp>
    </p:spTree>
    <p:extLst>
      <p:ext uri="{BB962C8B-B14F-4D97-AF65-F5344CB8AC3E}">
        <p14:creationId xmlns:p14="http://schemas.microsoft.com/office/powerpoint/2010/main" val="19682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rot="4432496">
            <a:off x="435722" y="2308600"/>
            <a:ext cx="1871330" cy="480528"/>
          </a:xfrm>
          <a:custGeom>
            <a:avLst/>
            <a:gdLst>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531776"/>
              <a:gd name="connsiteX1" fmla="*/ 893135 w 1807535"/>
              <a:gd name="connsiteY1" fmla="*/ 531628 h 531776"/>
              <a:gd name="connsiteX2" fmla="*/ 1807535 w 1807535"/>
              <a:gd name="connsiteY2" fmla="*/ 42530 h 531776"/>
              <a:gd name="connsiteX0" fmla="*/ 0 w 1807535"/>
              <a:gd name="connsiteY0" fmla="*/ 0 h 42530"/>
              <a:gd name="connsiteX1" fmla="*/ 1807535 w 1807535"/>
              <a:gd name="connsiteY1" fmla="*/ 42530 h 42530"/>
              <a:gd name="connsiteX0" fmla="*/ 0 w 1807535"/>
              <a:gd name="connsiteY0" fmla="*/ 0 h 227160"/>
              <a:gd name="connsiteX1" fmla="*/ 1807535 w 1807535"/>
              <a:gd name="connsiteY1" fmla="*/ 42530 h 227160"/>
              <a:gd name="connsiteX0" fmla="*/ 0 w 1871330"/>
              <a:gd name="connsiteY0" fmla="*/ 127591 h 236246"/>
              <a:gd name="connsiteX1" fmla="*/ 1871330 w 1871330"/>
              <a:gd name="connsiteY1" fmla="*/ 0 h 236246"/>
              <a:gd name="connsiteX0" fmla="*/ 0 w 1871330"/>
              <a:gd name="connsiteY0" fmla="*/ 127591 h 425032"/>
              <a:gd name="connsiteX1" fmla="*/ 1871330 w 1871330"/>
              <a:gd name="connsiteY1" fmla="*/ 0 h 425032"/>
              <a:gd name="connsiteX0" fmla="*/ 0 w 1871330"/>
              <a:gd name="connsiteY0" fmla="*/ 127591 h 480528"/>
              <a:gd name="connsiteX1" fmla="*/ 1871330 w 1871330"/>
              <a:gd name="connsiteY1" fmla="*/ 0 h 480528"/>
            </a:gdLst>
            <a:ahLst/>
            <a:cxnLst>
              <a:cxn ang="0">
                <a:pos x="connsiteX0" y="connsiteY0"/>
              </a:cxn>
              <a:cxn ang="0">
                <a:pos x="connsiteX1" y="connsiteY1"/>
              </a:cxn>
            </a:cxnLst>
            <a:rect l="l" t="t" r="r" b="b"/>
            <a:pathLst>
              <a:path w="1871330" h="480528">
                <a:moveTo>
                  <a:pt x="0" y="127591"/>
                </a:moveTo>
                <a:cubicBezTo>
                  <a:pt x="517451" y="630866"/>
                  <a:pt x="1375143" y="602511"/>
                  <a:pt x="1871330" y="0"/>
                </a:cubicBezTo>
              </a:path>
            </a:pathLst>
          </a:custGeom>
          <a:ln>
            <a:headEnd type="none" w="med" len="med"/>
            <a:tailEnd type="arrow" w="lg" len="s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Rectangle 11"/>
          <p:cNvSpPr/>
          <p:nvPr/>
        </p:nvSpPr>
        <p:spPr>
          <a:xfrm>
            <a:off x="4994622" y="0"/>
            <a:ext cx="414937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5611593" y="577098"/>
            <a:ext cx="2915438" cy="1708772"/>
            <a:chOff x="5611593" y="577098"/>
            <a:chExt cx="2915438" cy="1708772"/>
          </a:xfrm>
        </p:grpSpPr>
        <p:sp>
          <p:nvSpPr>
            <p:cNvPr id="229" name="Freeform 190"/>
            <p:cNvSpPr>
              <a:spLocks noEditPoints="1"/>
            </p:cNvSpPr>
            <p:nvPr/>
          </p:nvSpPr>
          <p:spPr bwMode="auto">
            <a:xfrm>
              <a:off x="5983909" y="577098"/>
              <a:ext cx="2170805" cy="1213784"/>
            </a:xfrm>
            <a:custGeom>
              <a:avLst/>
              <a:gdLst>
                <a:gd name="T0" fmla="*/ 1131 w 1209"/>
                <a:gd name="T1" fmla="*/ 266 h 676"/>
                <a:gd name="T2" fmla="*/ 1127 w 1209"/>
                <a:gd name="T3" fmla="*/ 326 h 676"/>
                <a:gd name="T4" fmla="*/ 1090 w 1209"/>
                <a:gd name="T5" fmla="*/ 348 h 676"/>
                <a:gd name="T6" fmla="*/ 1054 w 1209"/>
                <a:gd name="T7" fmla="*/ 326 h 676"/>
                <a:gd name="T8" fmla="*/ 1050 w 1209"/>
                <a:gd name="T9" fmla="*/ 266 h 676"/>
                <a:gd name="T10" fmla="*/ 89 w 1209"/>
                <a:gd name="T11" fmla="*/ 230 h 676"/>
                <a:gd name="T12" fmla="*/ 135 w 1209"/>
                <a:gd name="T13" fmla="*/ 264 h 676"/>
                <a:gd name="T14" fmla="*/ 121 w 1209"/>
                <a:gd name="T15" fmla="*/ 325 h 676"/>
                <a:gd name="T16" fmla="*/ 87 w 1209"/>
                <a:gd name="T17" fmla="*/ 336 h 676"/>
                <a:gd name="T18" fmla="*/ 49 w 1209"/>
                <a:gd name="T19" fmla="*/ 305 h 676"/>
                <a:gd name="T20" fmla="*/ 55 w 1209"/>
                <a:gd name="T21" fmla="*/ 242 h 676"/>
                <a:gd name="T22" fmla="*/ 800 w 1209"/>
                <a:gd name="T23" fmla="*/ 183 h 676"/>
                <a:gd name="T24" fmla="*/ 867 w 1209"/>
                <a:gd name="T25" fmla="*/ 233 h 676"/>
                <a:gd name="T26" fmla="*/ 935 w 1209"/>
                <a:gd name="T27" fmla="*/ 401 h 676"/>
                <a:gd name="T28" fmla="*/ 1093 w 1209"/>
                <a:gd name="T29" fmla="*/ 359 h 676"/>
                <a:gd name="T30" fmla="*/ 1164 w 1209"/>
                <a:gd name="T31" fmla="*/ 388 h 676"/>
                <a:gd name="T32" fmla="*/ 1209 w 1209"/>
                <a:gd name="T33" fmla="*/ 501 h 676"/>
                <a:gd name="T34" fmla="*/ 1183 w 1209"/>
                <a:gd name="T35" fmla="*/ 516 h 676"/>
                <a:gd name="T36" fmla="*/ 1185 w 1209"/>
                <a:gd name="T37" fmla="*/ 571 h 676"/>
                <a:gd name="T38" fmla="*/ 1136 w 1209"/>
                <a:gd name="T39" fmla="*/ 673 h 676"/>
                <a:gd name="T40" fmla="*/ 1045 w 1209"/>
                <a:gd name="T41" fmla="*/ 673 h 676"/>
                <a:gd name="T42" fmla="*/ 995 w 1209"/>
                <a:gd name="T43" fmla="*/ 571 h 676"/>
                <a:gd name="T44" fmla="*/ 928 w 1209"/>
                <a:gd name="T45" fmla="*/ 482 h 676"/>
                <a:gd name="T46" fmla="*/ 912 w 1209"/>
                <a:gd name="T47" fmla="*/ 474 h 676"/>
                <a:gd name="T48" fmla="*/ 822 w 1209"/>
                <a:gd name="T49" fmla="*/ 666 h 676"/>
                <a:gd name="T50" fmla="*/ 702 w 1209"/>
                <a:gd name="T51" fmla="*/ 676 h 676"/>
                <a:gd name="T52" fmla="*/ 687 w 1209"/>
                <a:gd name="T53" fmla="*/ 662 h 676"/>
                <a:gd name="T54" fmla="*/ 588 w 1209"/>
                <a:gd name="T55" fmla="*/ 461 h 676"/>
                <a:gd name="T56" fmla="*/ 524 w 1209"/>
                <a:gd name="T57" fmla="*/ 411 h 676"/>
                <a:gd name="T58" fmla="*/ 499 w 1209"/>
                <a:gd name="T59" fmla="*/ 520 h 676"/>
                <a:gd name="T60" fmla="*/ 479 w 1209"/>
                <a:gd name="T61" fmla="*/ 674 h 676"/>
                <a:gd name="T62" fmla="*/ 358 w 1209"/>
                <a:gd name="T63" fmla="*/ 669 h 676"/>
                <a:gd name="T64" fmla="*/ 287 w 1209"/>
                <a:gd name="T65" fmla="*/ 494 h 676"/>
                <a:gd name="T66" fmla="*/ 334 w 1209"/>
                <a:gd name="T67" fmla="*/ 363 h 676"/>
                <a:gd name="T68" fmla="*/ 262 w 1209"/>
                <a:gd name="T69" fmla="*/ 471 h 676"/>
                <a:gd name="T70" fmla="*/ 139 w 1209"/>
                <a:gd name="T71" fmla="*/ 669 h 676"/>
                <a:gd name="T72" fmla="*/ 46 w 1209"/>
                <a:gd name="T73" fmla="*/ 674 h 676"/>
                <a:gd name="T74" fmla="*/ 21 w 1209"/>
                <a:gd name="T75" fmla="*/ 532 h 676"/>
                <a:gd name="T76" fmla="*/ 3 w 1209"/>
                <a:gd name="T77" fmla="*/ 382 h 676"/>
                <a:gd name="T78" fmla="*/ 83 w 1209"/>
                <a:gd name="T79" fmla="*/ 348 h 676"/>
                <a:gd name="T80" fmla="*/ 235 w 1209"/>
                <a:gd name="T81" fmla="*/ 420 h 676"/>
                <a:gd name="T82" fmla="*/ 299 w 1209"/>
                <a:gd name="T83" fmla="*/ 263 h 676"/>
                <a:gd name="T84" fmla="*/ 327 w 1209"/>
                <a:gd name="T85" fmla="*/ 200 h 676"/>
                <a:gd name="T86" fmla="*/ 465 w 1209"/>
                <a:gd name="T87" fmla="*/ 185 h 676"/>
                <a:gd name="T88" fmla="*/ 522 w 1209"/>
                <a:gd name="T89" fmla="*/ 208 h 676"/>
                <a:gd name="T90" fmla="*/ 588 w 1209"/>
                <a:gd name="T91" fmla="*/ 369 h 676"/>
                <a:gd name="T92" fmla="*/ 655 w 1209"/>
                <a:gd name="T93" fmla="*/ 207 h 676"/>
                <a:gd name="T94" fmla="*/ 740 w 1209"/>
                <a:gd name="T95" fmla="*/ 179 h 676"/>
                <a:gd name="T96" fmla="*/ 467 w 1209"/>
                <a:gd name="T97" fmla="*/ 14 h 676"/>
                <a:gd name="T98" fmla="*/ 490 w 1209"/>
                <a:gd name="T99" fmla="*/ 84 h 676"/>
                <a:gd name="T100" fmla="*/ 452 w 1209"/>
                <a:gd name="T101" fmla="*/ 154 h 676"/>
                <a:gd name="T102" fmla="*/ 392 w 1209"/>
                <a:gd name="T103" fmla="*/ 154 h 676"/>
                <a:gd name="T104" fmla="*/ 354 w 1209"/>
                <a:gd name="T105" fmla="*/ 84 h 676"/>
                <a:gd name="T106" fmla="*/ 376 w 1209"/>
                <a:gd name="T107" fmla="*/ 14 h 676"/>
                <a:gd name="T108" fmla="*/ 772 w 1209"/>
                <a:gd name="T109" fmla="*/ 1 h 676"/>
                <a:gd name="T110" fmla="*/ 825 w 1209"/>
                <a:gd name="T111" fmla="*/ 51 h 676"/>
                <a:gd name="T112" fmla="*/ 813 w 1209"/>
                <a:gd name="T113" fmla="*/ 128 h 676"/>
                <a:gd name="T114" fmla="*/ 753 w 1209"/>
                <a:gd name="T115" fmla="*/ 161 h 676"/>
                <a:gd name="T116" fmla="*/ 693 w 1209"/>
                <a:gd name="T117" fmla="*/ 115 h 676"/>
                <a:gd name="T118" fmla="*/ 690 w 1209"/>
                <a:gd name="T119" fmla="*/ 35 h 676"/>
                <a:gd name="T120" fmla="*/ 755 w 1209"/>
                <a:gd name="T12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9" h="676">
                  <a:moveTo>
                    <a:pt x="1090" y="244"/>
                  </a:moveTo>
                  <a:lnTo>
                    <a:pt x="1103" y="245"/>
                  </a:lnTo>
                  <a:lnTo>
                    <a:pt x="1114" y="249"/>
                  </a:lnTo>
                  <a:lnTo>
                    <a:pt x="1124" y="257"/>
                  </a:lnTo>
                  <a:lnTo>
                    <a:pt x="1131" y="266"/>
                  </a:lnTo>
                  <a:lnTo>
                    <a:pt x="1134" y="278"/>
                  </a:lnTo>
                  <a:lnTo>
                    <a:pt x="1134" y="288"/>
                  </a:lnTo>
                  <a:lnTo>
                    <a:pt x="1134" y="302"/>
                  </a:lnTo>
                  <a:lnTo>
                    <a:pt x="1131" y="316"/>
                  </a:lnTo>
                  <a:lnTo>
                    <a:pt x="1127" y="326"/>
                  </a:lnTo>
                  <a:lnTo>
                    <a:pt x="1119" y="335"/>
                  </a:lnTo>
                  <a:lnTo>
                    <a:pt x="1110" y="342"/>
                  </a:lnTo>
                  <a:lnTo>
                    <a:pt x="1097" y="347"/>
                  </a:lnTo>
                  <a:lnTo>
                    <a:pt x="1093" y="347"/>
                  </a:lnTo>
                  <a:lnTo>
                    <a:pt x="1090" y="348"/>
                  </a:lnTo>
                  <a:lnTo>
                    <a:pt x="1086" y="347"/>
                  </a:lnTo>
                  <a:lnTo>
                    <a:pt x="1083" y="347"/>
                  </a:lnTo>
                  <a:lnTo>
                    <a:pt x="1071" y="342"/>
                  </a:lnTo>
                  <a:lnTo>
                    <a:pt x="1060" y="335"/>
                  </a:lnTo>
                  <a:lnTo>
                    <a:pt x="1054" y="326"/>
                  </a:lnTo>
                  <a:lnTo>
                    <a:pt x="1050" y="316"/>
                  </a:lnTo>
                  <a:lnTo>
                    <a:pt x="1047" y="302"/>
                  </a:lnTo>
                  <a:lnTo>
                    <a:pt x="1046" y="288"/>
                  </a:lnTo>
                  <a:lnTo>
                    <a:pt x="1046" y="278"/>
                  </a:lnTo>
                  <a:lnTo>
                    <a:pt x="1050" y="266"/>
                  </a:lnTo>
                  <a:lnTo>
                    <a:pt x="1056" y="257"/>
                  </a:lnTo>
                  <a:lnTo>
                    <a:pt x="1066" y="249"/>
                  </a:lnTo>
                  <a:lnTo>
                    <a:pt x="1077" y="245"/>
                  </a:lnTo>
                  <a:lnTo>
                    <a:pt x="1090" y="244"/>
                  </a:lnTo>
                  <a:close/>
                  <a:moveTo>
                    <a:pt x="89" y="230"/>
                  </a:moveTo>
                  <a:lnTo>
                    <a:pt x="102" y="232"/>
                  </a:lnTo>
                  <a:lnTo>
                    <a:pt x="115" y="236"/>
                  </a:lnTo>
                  <a:lnTo>
                    <a:pt x="125" y="242"/>
                  </a:lnTo>
                  <a:lnTo>
                    <a:pt x="131" y="253"/>
                  </a:lnTo>
                  <a:lnTo>
                    <a:pt x="135" y="264"/>
                  </a:lnTo>
                  <a:lnTo>
                    <a:pt x="135" y="276"/>
                  </a:lnTo>
                  <a:lnTo>
                    <a:pt x="134" y="291"/>
                  </a:lnTo>
                  <a:lnTo>
                    <a:pt x="131" y="305"/>
                  </a:lnTo>
                  <a:lnTo>
                    <a:pt x="127" y="316"/>
                  </a:lnTo>
                  <a:lnTo>
                    <a:pt x="121" y="325"/>
                  </a:lnTo>
                  <a:lnTo>
                    <a:pt x="110" y="331"/>
                  </a:lnTo>
                  <a:lnTo>
                    <a:pt x="97" y="336"/>
                  </a:lnTo>
                  <a:lnTo>
                    <a:pt x="93" y="336"/>
                  </a:lnTo>
                  <a:lnTo>
                    <a:pt x="89" y="338"/>
                  </a:lnTo>
                  <a:lnTo>
                    <a:pt x="87" y="336"/>
                  </a:lnTo>
                  <a:lnTo>
                    <a:pt x="83" y="336"/>
                  </a:lnTo>
                  <a:lnTo>
                    <a:pt x="70" y="331"/>
                  </a:lnTo>
                  <a:lnTo>
                    <a:pt x="59" y="325"/>
                  </a:lnTo>
                  <a:lnTo>
                    <a:pt x="53" y="316"/>
                  </a:lnTo>
                  <a:lnTo>
                    <a:pt x="49" y="305"/>
                  </a:lnTo>
                  <a:lnTo>
                    <a:pt x="46" y="291"/>
                  </a:lnTo>
                  <a:lnTo>
                    <a:pt x="45" y="276"/>
                  </a:lnTo>
                  <a:lnTo>
                    <a:pt x="45" y="264"/>
                  </a:lnTo>
                  <a:lnTo>
                    <a:pt x="47" y="253"/>
                  </a:lnTo>
                  <a:lnTo>
                    <a:pt x="55" y="242"/>
                  </a:lnTo>
                  <a:lnTo>
                    <a:pt x="64" y="236"/>
                  </a:lnTo>
                  <a:lnTo>
                    <a:pt x="76" y="232"/>
                  </a:lnTo>
                  <a:lnTo>
                    <a:pt x="89" y="230"/>
                  </a:lnTo>
                  <a:close/>
                  <a:moveTo>
                    <a:pt x="771" y="179"/>
                  </a:moveTo>
                  <a:lnTo>
                    <a:pt x="800" y="183"/>
                  </a:lnTo>
                  <a:lnTo>
                    <a:pt x="827" y="190"/>
                  </a:lnTo>
                  <a:lnTo>
                    <a:pt x="851" y="200"/>
                  </a:lnTo>
                  <a:lnTo>
                    <a:pt x="855" y="203"/>
                  </a:lnTo>
                  <a:lnTo>
                    <a:pt x="856" y="207"/>
                  </a:lnTo>
                  <a:lnTo>
                    <a:pt x="867" y="233"/>
                  </a:lnTo>
                  <a:lnTo>
                    <a:pt x="880" y="263"/>
                  </a:lnTo>
                  <a:lnTo>
                    <a:pt x="893" y="297"/>
                  </a:lnTo>
                  <a:lnTo>
                    <a:pt x="907" y="334"/>
                  </a:lnTo>
                  <a:lnTo>
                    <a:pt x="922" y="368"/>
                  </a:lnTo>
                  <a:lnTo>
                    <a:pt x="935" y="401"/>
                  </a:lnTo>
                  <a:lnTo>
                    <a:pt x="946" y="429"/>
                  </a:lnTo>
                  <a:lnTo>
                    <a:pt x="1021" y="374"/>
                  </a:lnTo>
                  <a:lnTo>
                    <a:pt x="1042" y="365"/>
                  </a:lnTo>
                  <a:lnTo>
                    <a:pt x="1067" y="360"/>
                  </a:lnTo>
                  <a:lnTo>
                    <a:pt x="1093" y="359"/>
                  </a:lnTo>
                  <a:lnTo>
                    <a:pt x="1119" y="361"/>
                  </a:lnTo>
                  <a:lnTo>
                    <a:pt x="1143" y="367"/>
                  </a:lnTo>
                  <a:lnTo>
                    <a:pt x="1152" y="372"/>
                  </a:lnTo>
                  <a:lnTo>
                    <a:pt x="1158" y="378"/>
                  </a:lnTo>
                  <a:lnTo>
                    <a:pt x="1164" y="388"/>
                  </a:lnTo>
                  <a:lnTo>
                    <a:pt x="1173" y="410"/>
                  </a:lnTo>
                  <a:lnTo>
                    <a:pt x="1183" y="435"/>
                  </a:lnTo>
                  <a:lnTo>
                    <a:pt x="1192" y="458"/>
                  </a:lnTo>
                  <a:lnTo>
                    <a:pt x="1202" y="482"/>
                  </a:lnTo>
                  <a:lnTo>
                    <a:pt x="1209" y="501"/>
                  </a:lnTo>
                  <a:lnTo>
                    <a:pt x="1209" y="507"/>
                  </a:lnTo>
                  <a:lnTo>
                    <a:pt x="1204" y="513"/>
                  </a:lnTo>
                  <a:lnTo>
                    <a:pt x="1198" y="517"/>
                  </a:lnTo>
                  <a:lnTo>
                    <a:pt x="1190" y="518"/>
                  </a:lnTo>
                  <a:lnTo>
                    <a:pt x="1183" y="516"/>
                  </a:lnTo>
                  <a:lnTo>
                    <a:pt x="1152" y="467"/>
                  </a:lnTo>
                  <a:lnTo>
                    <a:pt x="1151" y="488"/>
                  </a:lnTo>
                  <a:lnTo>
                    <a:pt x="1165" y="513"/>
                  </a:lnTo>
                  <a:lnTo>
                    <a:pt x="1177" y="542"/>
                  </a:lnTo>
                  <a:lnTo>
                    <a:pt x="1185" y="571"/>
                  </a:lnTo>
                  <a:lnTo>
                    <a:pt x="1191" y="597"/>
                  </a:lnTo>
                  <a:lnTo>
                    <a:pt x="1144" y="597"/>
                  </a:lnTo>
                  <a:lnTo>
                    <a:pt x="1139" y="666"/>
                  </a:lnTo>
                  <a:lnTo>
                    <a:pt x="1137" y="670"/>
                  </a:lnTo>
                  <a:lnTo>
                    <a:pt x="1136" y="673"/>
                  </a:lnTo>
                  <a:lnTo>
                    <a:pt x="1134" y="674"/>
                  </a:lnTo>
                  <a:lnTo>
                    <a:pt x="1130" y="676"/>
                  </a:lnTo>
                  <a:lnTo>
                    <a:pt x="1051" y="676"/>
                  </a:lnTo>
                  <a:lnTo>
                    <a:pt x="1047" y="674"/>
                  </a:lnTo>
                  <a:lnTo>
                    <a:pt x="1045" y="673"/>
                  </a:lnTo>
                  <a:lnTo>
                    <a:pt x="1042" y="670"/>
                  </a:lnTo>
                  <a:lnTo>
                    <a:pt x="1042" y="666"/>
                  </a:lnTo>
                  <a:lnTo>
                    <a:pt x="1037" y="597"/>
                  </a:lnTo>
                  <a:lnTo>
                    <a:pt x="988" y="597"/>
                  </a:lnTo>
                  <a:lnTo>
                    <a:pt x="995" y="571"/>
                  </a:lnTo>
                  <a:lnTo>
                    <a:pt x="1004" y="542"/>
                  </a:lnTo>
                  <a:lnTo>
                    <a:pt x="1014" y="513"/>
                  </a:lnTo>
                  <a:lnTo>
                    <a:pt x="1029" y="488"/>
                  </a:lnTo>
                  <a:lnTo>
                    <a:pt x="1026" y="437"/>
                  </a:lnTo>
                  <a:lnTo>
                    <a:pt x="928" y="482"/>
                  </a:lnTo>
                  <a:lnTo>
                    <a:pt x="924" y="482"/>
                  </a:lnTo>
                  <a:lnTo>
                    <a:pt x="920" y="482"/>
                  </a:lnTo>
                  <a:lnTo>
                    <a:pt x="918" y="479"/>
                  </a:lnTo>
                  <a:lnTo>
                    <a:pt x="915" y="477"/>
                  </a:lnTo>
                  <a:lnTo>
                    <a:pt x="912" y="474"/>
                  </a:lnTo>
                  <a:lnTo>
                    <a:pt x="911" y="470"/>
                  </a:lnTo>
                  <a:lnTo>
                    <a:pt x="908" y="467"/>
                  </a:lnTo>
                  <a:lnTo>
                    <a:pt x="843" y="364"/>
                  </a:lnTo>
                  <a:lnTo>
                    <a:pt x="823" y="662"/>
                  </a:lnTo>
                  <a:lnTo>
                    <a:pt x="822" y="666"/>
                  </a:lnTo>
                  <a:lnTo>
                    <a:pt x="819" y="670"/>
                  </a:lnTo>
                  <a:lnTo>
                    <a:pt x="817" y="673"/>
                  </a:lnTo>
                  <a:lnTo>
                    <a:pt x="813" y="674"/>
                  </a:lnTo>
                  <a:lnTo>
                    <a:pt x="809" y="676"/>
                  </a:lnTo>
                  <a:lnTo>
                    <a:pt x="702" y="676"/>
                  </a:lnTo>
                  <a:lnTo>
                    <a:pt x="698" y="674"/>
                  </a:lnTo>
                  <a:lnTo>
                    <a:pt x="694" y="673"/>
                  </a:lnTo>
                  <a:lnTo>
                    <a:pt x="690" y="670"/>
                  </a:lnTo>
                  <a:lnTo>
                    <a:pt x="689" y="666"/>
                  </a:lnTo>
                  <a:lnTo>
                    <a:pt x="687" y="662"/>
                  </a:lnTo>
                  <a:lnTo>
                    <a:pt x="678" y="518"/>
                  </a:lnTo>
                  <a:lnTo>
                    <a:pt x="666" y="361"/>
                  </a:lnTo>
                  <a:lnTo>
                    <a:pt x="606" y="457"/>
                  </a:lnTo>
                  <a:lnTo>
                    <a:pt x="598" y="461"/>
                  </a:lnTo>
                  <a:lnTo>
                    <a:pt x="588" y="461"/>
                  </a:lnTo>
                  <a:lnTo>
                    <a:pt x="577" y="460"/>
                  </a:lnTo>
                  <a:lnTo>
                    <a:pt x="571" y="456"/>
                  </a:lnTo>
                  <a:lnTo>
                    <a:pt x="509" y="361"/>
                  </a:lnTo>
                  <a:lnTo>
                    <a:pt x="508" y="386"/>
                  </a:lnTo>
                  <a:lnTo>
                    <a:pt x="524" y="411"/>
                  </a:lnTo>
                  <a:lnTo>
                    <a:pt x="537" y="439"/>
                  </a:lnTo>
                  <a:lnTo>
                    <a:pt x="547" y="466"/>
                  </a:lnTo>
                  <a:lnTo>
                    <a:pt x="556" y="494"/>
                  </a:lnTo>
                  <a:lnTo>
                    <a:pt x="563" y="520"/>
                  </a:lnTo>
                  <a:lnTo>
                    <a:pt x="499" y="520"/>
                  </a:lnTo>
                  <a:lnTo>
                    <a:pt x="488" y="661"/>
                  </a:lnTo>
                  <a:lnTo>
                    <a:pt x="488" y="666"/>
                  </a:lnTo>
                  <a:lnTo>
                    <a:pt x="486" y="669"/>
                  </a:lnTo>
                  <a:lnTo>
                    <a:pt x="483" y="672"/>
                  </a:lnTo>
                  <a:lnTo>
                    <a:pt x="479" y="674"/>
                  </a:lnTo>
                  <a:lnTo>
                    <a:pt x="475" y="674"/>
                  </a:lnTo>
                  <a:lnTo>
                    <a:pt x="368" y="674"/>
                  </a:lnTo>
                  <a:lnTo>
                    <a:pt x="364" y="674"/>
                  </a:lnTo>
                  <a:lnTo>
                    <a:pt x="360" y="672"/>
                  </a:lnTo>
                  <a:lnTo>
                    <a:pt x="358" y="669"/>
                  </a:lnTo>
                  <a:lnTo>
                    <a:pt x="355" y="666"/>
                  </a:lnTo>
                  <a:lnTo>
                    <a:pt x="354" y="661"/>
                  </a:lnTo>
                  <a:lnTo>
                    <a:pt x="344" y="520"/>
                  </a:lnTo>
                  <a:lnTo>
                    <a:pt x="280" y="520"/>
                  </a:lnTo>
                  <a:lnTo>
                    <a:pt x="287" y="494"/>
                  </a:lnTo>
                  <a:lnTo>
                    <a:pt x="295" y="466"/>
                  </a:lnTo>
                  <a:lnTo>
                    <a:pt x="305" y="439"/>
                  </a:lnTo>
                  <a:lnTo>
                    <a:pt x="320" y="411"/>
                  </a:lnTo>
                  <a:lnTo>
                    <a:pt x="335" y="386"/>
                  </a:lnTo>
                  <a:lnTo>
                    <a:pt x="334" y="363"/>
                  </a:lnTo>
                  <a:lnTo>
                    <a:pt x="272" y="457"/>
                  </a:lnTo>
                  <a:lnTo>
                    <a:pt x="271" y="461"/>
                  </a:lnTo>
                  <a:lnTo>
                    <a:pt x="269" y="465"/>
                  </a:lnTo>
                  <a:lnTo>
                    <a:pt x="266" y="469"/>
                  </a:lnTo>
                  <a:lnTo>
                    <a:pt x="262" y="471"/>
                  </a:lnTo>
                  <a:lnTo>
                    <a:pt x="258" y="473"/>
                  </a:lnTo>
                  <a:lnTo>
                    <a:pt x="254" y="473"/>
                  </a:lnTo>
                  <a:lnTo>
                    <a:pt x="156" y="427"/>
                  </a:lnTo>
                  <a:lnTo>
                    <a:pt x="139" y="666"/>
                  </a:lnTo>
                  <a:lnTo>
                    <a:pt x="139" y="669"/>
                  </a:lnTo>
                  <a:lnTo>
                    <a:pt x="136" y="672"/>
                  </a:lnTo>
                  <a:lnTo>
                    <a:pt x="134" y="674"/>
                  </a:lnTo>
                  <a:lnTo>
                    <a:pt x="130" y="674"/>
                  </a:lnTo>
                  <a:lnTo>
                    <a:pt x="49" y="674"/>
                  </a:lnTo>
                  <a:lnTo>
                    <a:pt x="46" y="674"/>
                  </a:lnTo>
                  <a:lnTo>
                    <a:pt x="42" y="672"/>
                  </a:lnTo>
                  <a:lnTo>
                    <a:pt x="41" y="669"/>
                  </a:lnTo>
                  <a:lnTo>
                    <a:pt x="40" y="666"/>
                  </a:lnTo>
                  <a:lnTo>
                    <a:pt x="30" y="534"/>
                  </a:lnTo>
                  <a:lnTo>
                    <a:pt x="21" y="532"/>
                  </a:lnTo>
                  <a:lnTo>
                    <a:pt x="12" y="526"/>
                  </a:lnTo>
                  <a:lnTo>
                    <a:pt x="8" y="518"/>
                  </a:lnTo>
                  <a:lnTo>
                    <a:pt x="5" y="508"/>
                  </a:lnTo>
                  <a:lnTo>
                    <a:pt x="0" y="397"/>
                  </a:lnTo>
                  <a:lnTo>
                    <a:pt x="3" y="382"/>
                  </a:lnTo>
                  <a:lnTo>
                    <a:pt x="11" y="370"/>
                  </a:lnTo>
                  <a:lnTo>
                    <a:pt x="24" y="361"/>
                  </a:lnTo>
                  <a:lnTo>
                    <a:pt x="42" y="355"/>
                  </a:lnTo>
                  <a:lnTo>
                    <a:pt x="62" y="351"/>
                  </a:lnTo>
                  <a:lnTo>
                    <a:pt x="83" y="348"/>
                  </a:lnTo>
                  <a:lnTo>
                    <a:pt x="105" y="350"/>
                  </a:lnTo>
                  <a:lnTo>
                    <a:pt x="126" y="352"/>
                  </a:lnTo>
                  <a:lnTo>
                    <a:pt x="144" y="357"/>
                  </a:lnTo>
                  <a:lnTo>
                    <a:pt x="160" y="365"/>
                  </a:lnTo>
                  <a:lnTo>
                    <a:pt x="235" y="420"/>
                  </a:lnTo>
                  <a:lnTo>
                    <a:pt x="246" y="393"/>
                  </a:lnTo>
                  <a:lnTo>
                    <a:pt x="258" y="361"/>
                  </a:lnTo>
                  <a:lnTo>
                    <a:pt x="272" y="329"/>
                  </a:lnTo>
                  <a:lnTo>
                    <a:pt x="286" y="296"/>
                  </a:lnTo>
                  <a:lnTo>
                    <a:pt x="299" y="263"/>
                  </a:lnTo>
                  <a:lnTo>
                    <a:pt x="310" y="233"/>
                  </a:lnTo>
                  <a:lnTo>
                    <a:pt x="321" y="208"/>
                  </a:lnTo>
                  <a:lnTo>
                    <a:pt x="322" y="206"/>
                  </a:lnTo>
                  <a:lnTo>
                    <a:pt x="325" y="203"/>
                  </a:lnTo>
                  <a:lnTo>
                    <a:pt x="327" y="200"/>
                  </a:lnTo>
                  <a:lnTo>
                    <a:pt x="351" y="191"/>
                  </a:lnTo>
                  <a:lnTo>
                    <a:pt x="377" y="185"/>
                  </a:lnTo>
                  <a:lnTo>
                    <a:pt x="407" y="181"/>
                  </a:lnTo>
                  <a:lnTo>
                    <a:pt x="436" y="181"/>
                  </a:lnTo>
                  <a:lnTo>
                    <a:pt x="465" y="185"/>
                  </a:lnTo>
                  <a:lnTo>
                    <a:pt x="492" y="191"/>
                  </a:lnTo>
                  <a:lnTo>
                    <a:pt x="516" y="200"/>
                  </a:lnTo>
                  <a:lnTo>
                    <a:pt x="518" y="203"/>
                  </a:lnTo>
                  <a:lnTo>
                    <a:pt x="521" y="206"/>
                  </a:lnTo>
                  <a:lnTo>
                    <a:pt x="522" y="208"/>
                  </a:lnTo>
                  <a:lnTo>
                    <a:pt x="533" y="236"/>
                  </a:lnTo>
                  <a:lnTo>
                    <a:pt x="546" y="266"/>
                  </a:lnTo>
                  <a:lnTo>
                    <a:pt x="560" y="300"/>
                  </a:lnTo>
                  <a:lnTo>
                    <a:pt x="575" y="335"/>
                  </a:lnTo>
                  <a:lnTo>
                    <a:pt x="588" y="369"/>
                  </a:lnTo>
                  <a:lnTo>
                    <a:pt x="602" y="335"/>
                  </a:lnTo>
                  <a:lnTo>
                    <a:pt x="617" y="300"/>
                  </a:lnTo>
                  <a:lnTo>
                    <a:pt x="631" y="264"/>
                  </a:lnTo>
                  <a:lnTo>
                    <a:pt x="644" y="233"/>
                  </a:lnTo>
                  <a:lnTo>
                    <a:pt x="655" y="207"/>
                  </a:lnTo>
                  <a:lnTo>
                    <a:pt x="656" y="203"/>
                  </a:lnTo>
                  <a:lnTo>
                    <a:pt x="660" y="200"/>
                  </a:lnTo>
                  <a:lnTo>
                    <a:pt x="683" y="190"/>
                  </a:lnTo>
                  <a:lnTo>
                    <a:pt x="711" y="183"/>
                  </a:lnTo>
                  <a:lnTo>
                    <a:pt x="740" y="179"/>
                  </a:lnTo>
                  <a:lnTo>
                    <a:pt x="771" y="179"/>
                  </a:lnTo>
                  <a:close/>
                  <a:moveTo>
                    <a:pt x="422" y="1"/>
                  </a:moveTo>
                  <a:lnTo>
                    <a:pt x="439" y="3"/>
                  </a:lnTo>
                  <a:lnTo>
                    <a:pt x="454" y="8"/>
                  </a:lnTo>
                  <a:lnTo>
                    <a:pt x="467" y="14"/>
                  </a:lnTo>
                  <a:lnTo>
                    <a:pt x="478" y="25"/>
                  </a:lnTo>
                  <a:lnTo>
                    <a:pt x="486" y="38"/>
                  </a:lnTo>
                  <a:lnTo>
                    <a:pt x="490" y="54"/>
                  </a:lnTo>
                  <a:lnTo>
                    <a:pt x="490" y="67"/>
                  </a:lnTo>
                  <a:lnTo>
                    <a:pt x="490" y="84"/>
                  </a:lnTo>
                  <a:lnTo>
                    <a:pt x="487" y="101"/>
                  </a:lnTo>
                  <a:lnTo>
                    <a:pt x="483" y="118"/>
                  </a:lnTo>
                  <a:lnTo>
                    <a:pt x="479" y="130"/>
                  </a:lnTo>
                  <a:lnTo>
                    <a:pt x="467" y="144"/>
                  </a:lnTo>
                  <a:lnTo>
                    <a:pt x="452" y="154"/>
                  </a:lnTo>
                  <a:lnTo>
                    <a:pt x="432" y="162"/>
                  </a:lnTo>
                  <a:lnTo>
                    <a:pt x="424" y="164"/>
                  </a:lnTo>
                  <a:lnTo>
                    <a:pt x="418" y="164"/>
                  </a:lnTo>
                  <a:lnTo>
                    <a:pt x="410" y="162"/>
                  </a:lnTo>
                  <a:lnTo>
                    <a:pt x="392" y="154"/>
                  </a:lnTo>
                  <a:lnTo>
                    <a:pt x="376" y="144"/>
                  </a:lnTo>
                  <a:lnTo>
                    <a:pt x="364" y="130"/>
                  </a:lnTo>
                  <a:lnTo>
                    <a:pt x="360" y="118"/>
                  </a:lnTo>
                  <a:lnTo>
                    <a:pt x="356" y="101"/>
                  </a:lnTo>
                  <a:lnTo>
                    <a:pt x="354" y="84"/>
                  </a:lnTo>
                  <a:lnTo>
                    <a:pt x="352" y="67"/>
                  </a:lnTo>
                  <a:lnTo>
                    <a:pt x="354" y="54"/>
                  </a:lnTo>
                  <a:lnTo>
                    <a:pt x="356" y="38"/>
                  </a:lnTo>
                  <a:lnTo>
                    <a:pt x="364" y="25"/>
                  </a:lnTo>
                  <a:lnTo>
                    <a:pt x="376" y="14"/>
                  </a:lnTo>
                  <a:lnTo>
                    <a:pt x="389" y="8"/>
                  </a:lnTo>
                  <a:lnTo>
                    <a:pt x="405" y="3"/>
                  </a:lnTo>
                  <a:lnTo>
                    <a:pt x="422" y="1"/>
                  </a:lnTo>
                  <a:close/>
                  <a:moveTo>
                    <a:pt x="755" y="0"/>
                  </a:moveTo>
                  <a:lnTo>
                    <a:pt x="772" y="1"/>
                  </a:lnTo>
                  <a:lnTo>
                    <a:pt x="788" y="5"/>
                  </a:lnTo>
                  <a:lnTo>
                    <a:pt x="801" y="12"/>
                  </a:lnTo>
                  <a:lnTo>
                    <a:pt x="813" y="22"/>
                  </a:lnTo>
                  <a:lnTo>
                    <a:pt x="821" y="35"/>
                  </a:lnTo>
                  <a:lnTo>
                    <a:pt x="825" y="51"/>
                  </a:lnTo>
                  <a:lnTo>
                    <a:pt x="825" y="64"/>
                  </a:lnTo>
                  <a:lnTo>
                    <a:pt x="823" y="81"/>
                  </a:lnTo>
                  <a:lnTo>
                    <a:pt x="821" y="100"/>
                  </a:lnTo>
                  <a:lnTo>
                    <a:pt x="818" y="115"/>
                  </a:lnTo>
                  <a:lnTo>
                    <a:pt x="813" y="128"/>
                  </a:lnTo>
                  <a:lnTo>
                    <a:pt x="801" y="141"/>
                  </a:lnTo>
                  <a:lnTo>
                    <a:pt x="785" y="153"/>
                  </a:lnTo>
                  <a:lnTo>
                    <a:pt x="766" y="161"/>
                  </a:lnTo>
                  <a:lnTo>
                    <a:pt x="758" y="161"/>
                  </a:lnTo>
                  <a:lnTo>
                    <a:pt x="753" y="161"/>
                  </a:lnTo>
                  <a:lnTo>
                    <a:pt x="745" y="161"/>
                  </a:lnTo>
                  <a:lnTo>
                    <a:pt x="725" y="153"/>
                  </a:lnTo>
                  <a:lnTo>
                    <a:pt x="708" y="141"/>
                  </a:lnTo>
                  <a:lnTo>
                    <a:pt x="698" y="128"/>
                  </a:lnTo>
                  <a:lnTo>
                    <a:pt x="693" y="115"/>
                  </a:lnTo>
                  <a:lnTo>
                    <a:pt x="690" y="100"/>
                  </a:lnTo>
                  <a:lnTo>
                    <a:pt x="687" y="81"/>
                  </a:lnTo>
                  <a:lnTo>
                    <a:pt x="686" y="64"/>
                  </a:lnTo>
                  <a:lnTo>
                    <a:pt x="686" y="51"/>
                  </a:lnTo>
                  <a:lnTo>
                    <a:pt x="690" y="35"/>
                  </a:lnTo>
                  <a:lnTo>
                    <a:pt x="698" y="22"/>
                  </a:lnTo>
                  <a:lnTo>
                    <a:pt x="710" y="12"/>
                  </a:lnTo>
                  <a:lnTo>
                    <a:pt x="723" y="5"/>
                  </a:lnTo>
                  <a:lnTo>
                    <a:pt x="738" y="1"/>
                  </a:lnTo>
                  <a:lnTo>
                    <a:pt x="75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33" name="TextBox 44132"/>
            <p:cNvSpPr txBox="1"/>
            <p:nvPr/>
          </p:nvSpPr>
          <p:spPr>
            <a:xfrm>
              <a:off x="5611593" y="1885760"/>
              <a:ext cx="2915438" cy="400110"/>
            </a:xfrm>
            <a:prstGeom prst="rect">
              <a:avLst/>
            </a:prstGeom>
            <a:solidFill>
              <a:schemeClr val="accent2"/>
            </a:solidFill>
          </p:spPr>
          <p:txBody>
            <a:bodyPr wrap="square" rtlCol="0">
              <a:spAutoFit/>
            </a:bodyPr>
            <a:lstStyle/>
            <a:p>
              <a:pPr algn="ctr"/>
              <a:r>
                <a:rPr lang="en-US" sz="2000" b="1" dirty="0" smtClean="0">
                  <a:solidFill>
                    <a:schemeClr val="bg1"/>
                  </a:solidFill>
                </a:rPr>
                <a:t>YOUR FAMILY</a:t>
              </a:r>
              <a:endParaRPr lang="en-US" sz="2000" b="1" dirty="0">
                <a:solidFill>
                  <a:schemeClr val="bg1"/>
                </a:solidFill>
              </a:endParaRPr>
            </a:p>
          </p:txBody>
        </p:sp>
      </p:grpSp>
      <p:sp>
        <p:nvSpPr>
          <p:cNvPr id="231" name="Rectangle 230"/>
          <p:cNvSpPr/>
          <p:nvPr/>
        </p:nvSpPr>
        <p:spPr>
          <a:xfrm>
            <a:off x="4855028" y="0"/>
            <a:ext cx="139594"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385"/>
          <p:cNvGrpSpPr/>
          <p:nvPr/>
        </p:nvGrpSpPr>
        <p:grpSpPr>
          <a:xfrm>
            <a:off x="525900" y="671976"/>
            <a:ext cx="2844484" cy="1213784"/>
            <a:chOff x="734357" y="3551284"/>
            <a:chExt cx="2844484" cy="1213784"/>
          </a:xfrm>
        </p:grpSpPr>
        <p:sp>
          <p:nvSpPr>
            <p:cNvPr id="18" name="Oval 17"/>
            <p:cNvSpPr/>
            <p:nvPr/>
          </p:nvSpPr>
          <p:spPr>
            <a:xfrm>
              <a:off x="734357" y="3551284"/>
              <a:ext cx="1213785" cy="12137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94139" y="3804233"/>
              <a:ext cx="1484702" cy="707886"/>
            </a:xfrm>
            <a:prstGeom prst="rect">
              <a:avLst/>
            </a:prstGeom>
            <a:noFill/>
          </p:spPr>
          <p:txBody>
            <a:bodyPr wrap="none" rtlCol="0" anchor="ctr">
              <a:spAutoFit/>
            </a:bodyPr>
            <a:lstStyle/>
            <a:p>
              <a:r>
                <a:rPr lang="en-US" sz="2000" dirty="0" smtClean="0">
                  <a:solidFill>
                    <a:schemeClr val="accent2"/>
                  </a:solidFill>
                </a:rPr>
                <a:t>BUSINESS</a:t>
              </a:r>
              <a:br>
                <a:rPr lang="en-US" sz="2000" dirty="0" smtClean="0">
                  <a:solidFill>
                    <a:schemeClr val="accent2"/>
                  </a:solidFill>
                </a:rPr>
              </a:br>
              <a:r>
                <a:rPr lang="en-US" sz="2000" dirty="0" smtClean="0">
                  <a:solidFill>
                    <a:schemeClr val="accent2"/>
                  </a:solidFill>
                </a:rPr>
                <a:t>COSTS</a:t>
              </a:r>
              <a:endParaRPr lang="en-US" sz="2000" dirty="0">
                <a:solidFill>
                  <a:schemeClr val="accent2"/>
                </a:solidFill>
              </a:endParaRPr>
            </a:p>
          </p:txBody>
        </p:sp>
        <p:sp>
          <p:nvSpPr>
            <p:cNvPr id="275" name="Freeform 222"/>
            <p:cNvSpPr>
              <a:spLocks noEditPoints="1"/>
            </p:cNvSpPr>
            <p:nvPr/>
          </p:nvSpPr>
          <p:spPr bwMode="auto">
            <a:xfrm>
              <a:off x="1121664" y="3853764"/>
              <a:ext cx="439172" cy="608824"/>
            </a:xfrm>
            <a:custGeom>
              <a:avLst/>
              <a:gdLst>
                <a:gd name="T0" fmla="*/ 20 w 365"/>
                <a:gd name="T1" fmla="*/ 3 h 506"/>
                <a:gd name="T2" fmla="*/ 0 w 365"/>
                <a:gd name="T3" fmla="*/ 32 h 506"/>
                <a:gd name="T4" fmla="*/ 9 w 365"/>
                <a:gd name="T5" fmla="*/ 496 h 506"/>
                <a:gd name="T6" fmla="*/ 335 w 365"/>
                <a:gd name="T7" fmla="*/ 506 h 506"/>
                <a:gd name="T8" fmla="*/ 363 w 365"/>
                <a:gd name="T9" fmla="*/ 487 h 506"/>
                <a:gd name="T10" fmla="*/ 363 w 365"/>
                <a:gd name="T11" fmla="*/ 20 h 506"/>
                <a:gd name="T12" fmla="*/ 335 w 365"/>
                <a:gd name="T13" fmla="*/ 0 h 506"/>
                <a:gd name="T14" fmla="*/ 60 w 365"/>
                <a:gd name="T15" fmla="*/ 452 h 506"/>
                <a:gd name="T16" fmla="*/ 54 w 365"/>
                <a:gd name="T17" fmla="*/ 419 h 506"/>
                <a:gd name="T18" fmla="*/ 81 w 365"/>
                <a:gd name="T19" fmla="*/ 401 h 506"/>
                <a:gd name="T20" fmla="*/ 109 w 365"/>
                <a:gd name="T21" fmla="*/ 419 h 506"/>
                <a:gd name="T22" fmla="*/ 102 w 365"/>
                <a:gd name="T23" fmla="*/ 452 h 506"/>
                <a:gd name="T24" fmla="*/ 81 w 365"/>
                <a:gd name="T25" fmla="*/ 359 h 506"/>
                <a:gd name="T26" fmla="*/ 54 w 365"/>
                <a:gd name="T27" fmla="*/ 341 h 506"/>
                <a:gd name="T28" fmla="*/ 60 w 365"/>
                <a:gd name="T29" fmla="*/ 308 h 506"/>
                <a:gd name="T30" fmla="*/ 93 w 365"/>
                <a:gd name="T31" fmla="*/ 301 h 506"/>
                <a:gd name="T32" fmla="*/ 111 w 365"/>
                <a:gd name="T33" fmla="*/ 329 h 506"/>
                <a:gd name="T34" fmla="*/ 93 w 365"/>
                <a:gd name="T35" fmla="*/ 356 h 506"/>
                <a:gd name="T36" fmla="*/ 69 w 365"/>
                <a:gd name="T37" fmla="*/ 254 h 506"/>
                <a:gd name="T38" fmla="*/ 52 w 365"/>
                <a:gd name="T39" fmla="*/ 228 h 506"/>
                <a:gd name="T40" fmla="*/ 69 w 365"/>
                <a:gd name="T41" fmla="*/ 201 h 506"/>
                <a:gd name="T42" fmla="*/ 102 w 365"/>
                <a:gd name="T43" fmla="*/ 206 h 506"/>
                <a:gd name="T44" fmla="*/ 109 w 365"/>
                <a:gd name="T45" fmla="*/ 239 h 506"/>
                <a:gd name="T46" fmla="*/ 81 w 365"/>
                <a:gd name="T47" fmla="*/ 257 h 506"/>
                <a:gd name="T48" fmla="*/ 162 w 365"/>
                <a:gd name="T49" fmla="*/ 452 h 506"/>
                <a:gd name="T50" fmla="*/ 156 w 365"/>
                <a:gd name="T51" fmla="*/ 419 h 506"/>
                <a:gd name="T52" fmla="*/ 183 w 365"/>
                <a:gd name="T53" fmla="*/ 401 h 506"/>
                <a:gd name="T54" fmla="*/ 211 w 365"/>
                <a:gd name="T55" fmla="*/ 419 h 506"/>
                <a:gd name="T56" fmla="*/ 204 w 365"/>
                <a:gd name="T57" fmla="*/ 452 h 506"/>
                <a:gd name="T58" fmla="*/ 183 w 365"/>
                <a:gd name="T59" fmla="*/ 359 h 506"/>
                <a:gd name="T60" fmla="*/ 156 w 365"/>
                <a:gd name="T61" fmla="*/ 341 h 506"/>
                <a:gd name="T62" fmla="*/ 162 w 365"/>
                <a:gd name="T63" fmla="*/ 308 h 506"/>
                <a:gd name="T64" fmla="*/ 195 w 365"/>
                <a:gd name="T65" fmla="*/ 301 h 506"/>
                <a:gd name="T66" fmla="*/ 213 w 365"/>
                <a:gd name="T67" fmla="*/ 329 h 506"/>
                <a:gd name="T68" fmla="*/ 195 w 365"/>
                <a:gd name="T69" fmla="*/ 356 h 506"/>
                <a:gd name="T70" fmla="*/ 172 w 365"/>
                <a:gd name="T71" fmla="*/ 254 h 506"/>
                <a:gd name="T72" fmla="*/ 153 w 365"/>
                <a:gd name="T73" fmla="*/ 228 h 506"/>
                <a:gd name="T74" fmla="*/ 172 w 365"/>
                <a:gd name="T75" fmla="*/ 201 h 506"/>
                <a:gd name="T76" fmla="*/ 204 w 365"/>
                <a:gd name="T77" fmla="*/ 206 h 506"/>
                <a:gd name="T78" fmla="*/ 211 w 365"/>
                <a:gd name="T79" fmla="*/ 239 h 506"/>
                <a:gd name="T80" fmla="*/ 183 w 365"/>
                <a:gd name="T81" fmla="*/ 257 h 506"/>
                <a:gd name="T82" fmla="*/ 263 w 365"/>
                <a:gd name="T83" fmla="*/ 452 h 506"/>
                <a:gd name="T84" fmla="*/ 257 w 365"/>
                <a:gd name="T85" fmla="*/ 419 h 506"/>
                <a:gd name="T86" fmla="*/ 284 w 365"/>
                <a:gd name="T87" fmla="*/ 401 h 506"/>
                <a:gd name="T88" fmla="*/ 312 w 365"/>
                <a:gd name="T89" fmla="*/ 419 h 506"/>
                <a:gd name="T90" fmla="*/ 305 w 365"/>
                <a:gd name="T91" fmla="*/ 452 h 506"/>
                <a:gd name="T92" fmla="*/ 284 w 365"/>
                <a:gd name="T93" fmla="*/ 359 h 506"/>
                <a:gd name="T94" fmla="*/ 257 w 365"/>
                <a:gd name="T95" fmla="*/ 341 h 506"/>
                <a:gd name="T96" fmla="*/ 263 w 365"/>
                <a:gd name="T97" fmla="*/ 308 h 506"/>
                <a:gd name="T98" fmla="*/ 296 w 365"/>
                <a:gd name="T99" fmla="*/ 301 h 506"/>
                <a:gd name="T100" fmla="*/ 314 w 365"/>
                <a:gd name="T101" fmla="*/ 329 h 506"/>
                <a:gd name="T102" fmla="*/ 296 w 365"/>
                <a:gd name="T103" fmla="*/ 356 h 506"/>
                <a:gd name="T104" fmla="*/ 272 w 365"/>
                <a:gd name="T105" fmla="*/ 254 h 506"/>
                <a:gd name="T106" fmla="*/ 255 w 365"/>
                <a:gd name="T107" fmla="*/ 228 h 506"/>
                <a:gd name="T108" fmla="*/ 272 w 365"/>
                <a:gd name="T109" fmla="*/ 201 h 506"/>
                <a:gd name="T110" fmla="*/ 305 w 365"/>
                <a:gd name="T111" fmla="*/ 206 h 506"/>
                <a:gd name="T112" fmla="*/ 312 w 365"/>
                <a:gd name="T113" fmla="*/ 239 h 506"/>
                <a:gd name="T114" fmla="*/ 284 w 365"/>
                <a:gd name="T115" fmla="*/ 257 h 506"/>
                <a:gd name="T116" fmla="*/ 323 w 365"/>
                <a:gd name="T117" fmla="*/ 146 h 506"/>
                <a:gd name="T118" fmla="*/ 43 w 365"/>
                <a:gd name="T119" fmla="*/ 146 h 506"/>
                <a:gd name="T120" fmla="*/ 41 w 365"/>
                <a:gd name="T121" fmla="*/ 53 h 506"/>
                <a:gd name="T122" fmla="*/ 46 w 365"/>
                <a:gd name="T123" fmla="*/ 47 h 506"/>
                <a:gd name="T124" fmla="*/ 325 w 365"/>
                <a:gd name="T125" fmla="*/ 5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5" h="506">
                  <a:moveTo>
                    <a:pt x="335" y="0"/>
                  </a:moveTo>
                  <a:lnTo>
                    <a:pt x="32" y="0"/>
                  </a:lnTo>
                  <a:lnTo>
                    <a:pt x="20" y="3"/>
                  </a:lnTo>
                  <a:lnTo>
                    <a:pt x="9" y="10"/>
                  </a:lnTo>
                  <a:lnTo>
                    <a:pt x="3" y="20"/>
                  </a:lnTo>
                  <a:lnTo>
                    <a:pt x="0" y="32"/>
                  </a:lnTo>
                  <a:lnTo>
                    <a:pt x="0" y="476"/>
                  </a:lnTo>
                  <a:lnTo>
                    <a:pt x="3" y="487"/>
                  </a:lnTo>
                  <a:lnTo>
                    <a:pt x="9" y="496"/>
                  </a:lnTo>
                  <a:lnTo>
                    <a:pt x="20" y="503"/>
                  </a:lnTo>
                  <a:lnTo>
                    <a:pt x="32" y="506"/>
                  </a:lnTo>
                  <a:lnTo>
                    <a:pt x="335" y="506"/>
                  </a:lnTo>
                  <a:lnTo>
                    <a:pt x="347" y="503"/>
                  </a:lnTo>
                  <a:lnTo>
                    <a:pt x="356" y="496"/>
                  </a:lnTo>
                  <a:lnTo>
                    <a:pt x="363" y="487"/>
                  </a:lnTo>
                  <a:lnTo>
                    <a:pt x="365" y="476"/>
                  </a:lnTo>
                  <a:lnTo>
                    <a:pt x="365" y="32"/>
                  </a:lnTo>
                  <a:lnTo>
                    <a:pt x="363" y="20"/>
                  </a:lnTo>
                  <a:lnTo>
                    <a:pt x="356" y="10"/>
                  </a:lnTo>
                  <a:lnTo>
                    <a:pt x="347" y="3"/>
                  </a:lnTo>
                  <a:lnTo>
                    <a:pt x="335" y="0"/>
                  </a:lnTo>
                  <a:close/>
                  <a:moveTo>
                    <a:pt x="81" y="460"/>
                  </a:moveTo>
                  <a:lnTo>
                    <a:pt x="69" y="457"/>
                  </a:lnTo>
                  <a:lnTo>
                    <a:pt x="60" y="452"/>
                  </a:lnTo>
                  <a:lnTo>
                    <a:pt x="54" y="442"/>
                  </a:lnTo>
                  <a:lnTo>
                    <a:pt x="52" y="431"/>
                  </a:lnTo>
                  <a:lnTo>
                    <a:pt x="54" y="419"/>
                  </a:lnTo>
                  <a:lnTo>
                    <a:pt x="60" y="409"/>
                  </a:lnTo>
                  <a:lnTo>
                    <a:pt x="69" y="404"/>
                  </a:lnTo>
                  <a:lnTo>
                    <a:pt x="81" y="401"/>
                  </a:lnTo>
                  <a:lnTo>
                    <a:pt x="93" y="404"/>
                  </a:lnTo>
                  <a:lnTo>
                    <a:pt x="102" y="409"/>
                  </a:lnTo>
                  <a:lnTo>
                    <a:pt x="109" y="419"/>
                  </a:lnTo>
                  <a:lnTo>
                    <a:pt x="111" y="431"/>
                  </a:lnTo>
                  <a:lnTo>
                    <a:pt x="109" y="442"/>
                  </a:lnTo>
                  <a:lnTo>
                    <a:pt x="102" y="452"/>
                  </a:lnTo>
                  <a:lnTo>
                    <a:pt x="93" y="457"/>
                  </a:lnTo>
                  <a:lnTo>
                    <a:pt x="81" y="460"/>
                  </a:lnTo>
                  <a:close/>
                  <a:moveTo>
                    <a:pt x="81" y="359"/>
                  </a:moveTo>
                  <a:lnTo>
                    <a:pt x="69" y="356"/>
                  </a:lnTo>
                  <a:lnTo>
                    <a:pt x="60" y="350"/>
                  </a:lnTo>
                  <a:lnTo>
                    <a:pt x="54" y="341"/>
                  </a:lnTo>
                  <a:lnTo>
                    <a:pt x="52" y="329"/>
                  </a:lnTo>
                  <a:lnTo>
                    <a:pt x="54" y="317"/>
                  </a:lnTo>
                  <a:lnTo>
                    <a:pt x="60" y="308"/>
                  </a:lnTo>
                  <a:lnTo>
                    <a:pt x="69" y="301"/>
                  </a:lnTo>
                  <a:lnTo>
                    <a:pt x="81" y="299"/>
                  </a:lnTo>
                  <a:lnTo>
                    <a:pt x="93" y="301"/>
                  </a:lnTo>
                  <a:lnTo>
                    <a:pt x="102" y="308"/>
                  </a:lnTo>
                  <a:lnTo>
                    <a:pt x="109" y="317"/>
                  </a:lnTo>
                  <a:lnTo>
                    <a:pt x="111" y="329"/>
                  </a:lnTo>
                  <a:lnTo>
                    <a:pt x="109" y="341"/>
                  </a:lnTo>
                  <a:lnTo>
                    <a:pt x="102" y="350"/>
                  </a:lnTo>
                  <a:lnTo>
                    <a:pt x="93" y="356"/>
                  </a:lnTo>
                  <a:lnTo>
                    <a:pt x="81" y="359"/>
                  </a:lnTo>
                  <a:close/>
                  <a:moveTo>
                    <a:pt x="81" y="257"/>
                  </a:moveTo>
                  <a:lnTo>
                    <a:pt x="69" y="254"/>
                  </a:lnTo>
                  <a:lnTo>
                    <a:pt x="60" y="249"/>
                  </a:lnTo>
                  <a:lnTo>
                    <a:pt x="54" y="239"/>
                  </a:lnTo>
                  <a:lnTo>
                    <a:pt x="52" y="228"/>
                  </a:lnTo>
                  <a:lnTo>
                    <a:pt x="54" y="216"/>
                  </a:lnTo>
                  <a:lnTo>
                    <a:pt x="60" y="206"/>
                  </a:lnTo>
                  <a:lnTo>
                    <a:pt x="69" y="201"/>
                  </a:lnTo>
                  <a:lnTo>
                    <a:pt x="81" y="198"/>
                  </a:lnTo>
                  <a:lnTo>
                    <a:pt x="93" y="201"/>
                  </a:lnTo>
                  <a:lnTo>
                    <a:pt x="102" y="206"/>
                  </a:lnTo>
                  <a:lnTo>
                    <a:pt x="109" y="216"/>
                  </a:lnTo>
                  <a:lnTo>
                    <a:pt x="111" y="228"/>
                  </a:lnTo>
                  <a:lnTo>
                    <a:pt x="109" y="239"/>
                  </a:lnTo>
                  <a:lnTo>
                    <a:pt x="102" y="249"/>
                  </a:lnTo>
                  <a:lnTo>
                    <a:pt x="93" y="254"/>
                  </a:lnTo>
                  <a:lnTo>
                    <a:pt x="81" y="257"/>
                  </a:lnTo>
                  <a:close/>
                  <a:moveTo>
                    <a:pt x="183" y="460"/>
                  </a:moveTo>
                  <a:lnTo>
                    <a:pt x="172" y="457"/>
                  </a:lnTo>
                  <a:lnTo>
                    <a:pt x="162" y="452"/>
                  </a:lnTo>
                  <a:lnTo>
                    <a:pt x="156" y="442"/>
                  </a:lnTo>
                  <a:lnTo>
                    <a:pt x="153" y="431"/>
                  </a:lnTo>
                  <a:lnTo>
                    <a:pt x="156" y="419"/>
                  </a:lnTo>
                  <a:lnTo>
                    <a:pt x="162" y="409"/>
                  </a:lnTo>
                  <a:lnTo>
                    <a:pt x="172" y="404"/>
                  </a:lnTo>
                  <a:lnTo>
                    <a:pt x="183" y="401"/>
                  </a:lnTo>
                  <a:lnTo>
                    <a:pt x="195" y="404"/>
                  </a:lnTo>
                  <a:lnTo>
                    <a:pt x="204" y="409"/>
                  </a:lnTo>
                  <a:lnTo>
                    <a:pt x="211" y="419"/>
                  </a:lnTo>
                  <a:lnTo>
                    <a:pt x="213" y="431"/>
                  </a:lnTo>
                  <a:lnTo>
                    <a:pt x="211" y="442"/>
                  </a:lnTo>
                  <a:lnTo>
                    <a:pt x="204" y="452"/>
                  </a:lnTo>
                  <a:lnTo>
                    <a:pt x="195" y="457"/>
                  </a:lnTo>
                  <a:lnTo>
                    <a:pt x="183" y="460"/>
                  </a:lnTo>
                  <a:close/>
                  <a:moveTo>
                    <a:pt x="183" y="359"/>
                  </a:moveTo>
                  <a:lnTo>
                    <a:pt x="172" y="356"/>
                  </a:lnTo>
                  <a:lnTo>
                    <a:pt x="162" y="350"/>
                  </a:lnTo>
                  <a:lnTo>
                    <a:pt x="156" y="341"/>
                  </a:lnTo>
                  <a:lnTo>
                    <a:pt x="153" y="329"/>
                  </a:lnTo>
                  <a:lnTo>
                    <a:pt x="156" y="317"/>
                  </a:lnTo>
                  <a:lnTo>
                    <a:pt x="162" y="308"/>
                  </a:lnTo>
                  <a:lnTo>
                    <a:pt x="172" y="301"/>
                  </a:lnTo>
                  <a:lnTo>
                    <a:pt x="183" y="299"/>
                  </a:lnTo>
                  <a:lnTo>
                    <a:pt x="195" y="301"/>
                  </a:lnTo>
                  <a:lnTo>
                    <a:pt x="204" y="308"/>
                  </a:lnTo>
                  <a:lnTo>
                    <a:pt x="211" y="317"/>
                  </a:lnTo>
                  <a:lnTo>
                    <a:pt x="213" y="329"/>
                  </a:lnTo>
                  <a:lnTo>
                    <a:pt x="211" y="341"/>
                  </a:lnTo>
                  <a:lnTo>
                    <a:pt x="204" y="350"/>
                  </a:lnTo>
                  <a:lnTo>
                    <a:pt x="195" y="356"/>
                  </a:lnTo>
                  <a:lnTo>
                    <a:pt x="183" y="359"/>
                  </a:lnTo>
                  <a:close/>
                  <a:moveTo>
                    <a:pt x="183" y="257"/>
                  </a:moveTo>
                  <a:lnTo>
                    <a:pt x="172" y="254"/>
                  </a:lnTo>
                  <a:lnTo>
                    <a:pt x="162" y="249"/>
                  </a:lnTo>
                  <a:lnTo>
                    <a:pt x="156" y="239"/>
                  </a:lnTo>
                  <a:lnTo>
                    <a:pt x="153" y="228"/>
                  </a:lnTo>
                  <a:lnTo>
                    <a:pt x="156" y="216"/>
                  </a:lnTo>
                  <a:lnTo>
                    <a:pt x="162" y="206"/>
                  </a:lnTo>
                  <a:lnTo>
                    <a:pt x="172" y="201"/>
                  </a:lnTo>
                  <a:lnTo>
                    <a:pt x="183" y="198"/>
                  </a:lnTo>
                  <a:lnTo>
                    <a:pt x="195" y="201"/>
                  </a:lnTo>
                  <a:lnTo>
                    <a:pt x="204" y="206"/>
                  </a:lnTo>
                  <a:lnTo>
                    <a:pt x="211" y="216"/>
                  </a:lnTo>
                  <a:lnTo>
                    <a:pt x="213" y="228"/>
                  </a:lnTo>
                  <a:lnTo>
                    <a:pt x="211" y="239"/>
                  </a:lnTo>
                  <a:lnTo>
                    <a:pt x="204" y="249"/>
                  </a:lnTo>
                  <a:lnTo>
                    <a:pt x="195" y="254"/>
                  </a:lnTo>
                  <a:lnTo>
                    <a:pt x="183" y="257"/>
                  </a:lnTo>
                  <a:close/>
                  <a:moveTo>
                    <a:pt x="284" y="460"/>
                  </a:moveTo>
                  <a:lnTo>
                    <a:pt x="272" y="457"/>
                  </a:lnTo>
                  <a:lnTo>
                    <a:pt x="263" y="452"/>
                  </a:lnTo>
                  <a:lnTo>
                    <a:pt x="257" y="442"/>
                  </a:lnTo>
                  <a:lnTo>
                    <a:pt x="255" y="431"/>
                  </a:lnTo>
                  <a:lnTo>
                    <a:pt x="257" y="419"/>
                  </a:lnTo>
                  <a:lnTo>
                    <a:pt x="263" y="409"/>
                  </a:lnTo>
                  <a:lnTo>
                    <a:pt x="272" y="404"/>
                  </a:lnTo>
                  <a:lnTo>
                    <a:pt x="284" y="401"/>
                  </a:lnTo>
                  <a:lnTo>
                    <a:pt x="296" y="404"/>
                  </a:lnTo>
                  <a:lnTo>
                    <a:pt x="305" y="409"/>
                  </a:lnTo>
                  <a:lnTo>
                    <a:pt x="312" y="419"/>
                  </a:lnTo>
                  <a:lnTo>
                    <a:pt x="314" y="431"/>
                  </a:lnTo>
                  <a:lnTo>
                    <a:pt x="312" y="442"/>
                  </a:lnTo>
                  <a:lnTo>
                    <a:pt x="305" y="452"/>
                  </a:lnTo>
                  <a:lnTo>
                    <a:pt x="296" y="457"/>
                  </a:lnTo>
                  <a:lnTo>
                    <a:pt x="284" y="460"/>
                  </a:lnTo>
                  <a:close/>
                  <a:moveTo>
                    <a:pt x="284" y="359"/>
                  </a:moveTo>
                  <a:lnTo>
                    <a:pt x="272" y="356"/>
                  </a:lnTo>
                  <a:lnTo>
                    <a:pt x="263" y="350"/>
                  </a:lnTo>
                  <a:lnTo>
                    <a:pt x="257" y="341"/>
                  </a:lnTo>
                  <a:lnTo>
                    <a:pt x="255" y="329"/>
                  </a:lnTo>
                  <a:lnTo>
                    <a:pt x="257" y="317"/>
                  </a:lnTo>
                  <a:lnTo>
                    <a:pt x="263" y="308"/>
                  </a:lnTo>
                  <a:lnTo>
                    <a:pt x="272" y="301"/>
                  </a:lnTo>
                  <a:lnTo>
                    <a:pt x="284" y="299"/>
                  </a:lnTo>
                  <a:lnTo>
                    <a:pt x="296" y="301"/>
                  </a:lnTo>
                  <a:lnTo>
                    <a:pt x="305" y="308"/>
                  </a:lnTo>
                  <a:lnTo>
                    <a:pt x="312" y="317"/>
                  </a:lnTo>
                  <a:lnTo>
                    <a:pt x="314" y="329"/>
                  </a:lnTo>
                  <a:lnTo>
                    <a:pt x="312" y="341"/>
                  </a:lnTo>
                  <a:lnTo>
                    <a:pt x="305" y="350"/>
                  </a:lnTo>
                  <a:lnTo>
                    <a:pt x="296" y="356"/>
                  </a:lnTo>
                  <a:lnTo>
                    <a:pt x="284" y="359"/>
                  </a:lnTo>
                  <a:close/>
                  <a:moveTo>
                    <a:pt x="284" y="257"/>
                  </a:moveTo>
                  <a:lnTo>
                    <a:pt x="272" y="254"/>
                  </a:lnTo>
                  <a:lnTo>
                    <a:pt x="263" y="249"/>
                  </a:lnTo>
                  <a:lnTo>
                    <a:pt x="257" y="239"/>
                  </a:lnTo>
                  <a:lnTo>
                    <a:pt x="255" y="228"/>
                  </a:lnTo>
                  <a:lnTo>
                    <a:pt x="257" y="216"/>
                  </a:lnTo>
                  <a:lnTo>
                    <a:pt x="263" y="206"/>
                  </a:lnTo>
                  <a:lnTo>
                    <a:pt x="272" y="201"/>
                  </a:lnTo>
                  <a:lnTo>
                    <a:pt x="284" y="198"/>
                  </a:lnTo>
                  <a:lnTo>
                    <a:pt x="296" y="201"/>
                  </a:lnTo>
                  <a:lnTo>
                    <a:pt x="305" y="206"/>
                  </a:lnTo>
                  <a:lnTo>
                    <a:pt x="312" y="216"/>
                  </a:lnTo>
                  <a:lnTo>
                    <a:pt x="314" y="228"/>
                  </a:lnTo>
                  <a:lnTo>
                    <a:pt x="312" y="239"/>
                  </a:lnTo>
                  <a:lnTo>
                    <a:pt x="305" y="249"/>
                  </a:lnTo>
                  <a:lnTo>
                    <a:pt x="296" y="254"/>
                  </a:lnTo>
                  <a:lnTo>
                    <a:pt x="284" y="257"/>
                  </a:lnTo>
                  <a:close/>
                  <a:moveTo>
                    <a:pt x="325" y="142"/>
                  </a:moveTo>
                  <a:lnTo>
                    <a:pt x="325" y="144"/>
                  </a:lnTo>
                  <a:lnTo>
                    <a:pt x="323" y="146"/>
                  </a:lnTo>
                  <a:lnTo>
                    <a:pt x="321" y="147"/>
                  </a:lnTo>
                  <a:lnTo>
                    <a:pt x="46" y="147"/>
                  </a:lnTo>
                  <a:lnTo>
                    <a:pt x="43" y="146"/>
                  </a:lnTo>
                  <a:lnTo>
                    <a:pt x="42" y="144"/>
                  </a:lnTo>
                  <a:lnTo>
                    <a:pt x="41" y="142"/>
                  </a:lnTo>
                  <a:lnTo>
                    <a:pt x="41" y="53"/>
                  </a:lnTo>
                  <a:lnTo>
                    <a:pt x="42" y="50"/>
                  </a:lnTo>
                  <a:lnTo>
                    <a:pt x="43" y="49"/>
                  </a:lnTo>
                  <a:lnTo>
                    <a:pt x="46" y="47"/>
                  </a:lnTo>
                  <a:lnTo>
                    <a:pt x="321" y="47"/>
                  </a:lnTo>
                  <a:lnTo>
                    <a:pt x="323" y="49"/>
                  </a:lnTo>
                  <a:lnTo>
                    <a:pt x="325" y="50"/>
                  </a:lnTo>
                  <a:lnTo>
                    <a:pt x="325" y="53"/>
                  </a:lnTo>
                  <a:lnTo>
                    <a:pt x="325"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0" name="TextBox 389"/>
          <p:cNvSpPr txBox="1"/>
          <p:nvPr/>
        </p:nvSpPr>
        <p:spPr>
          <a:xfrm>
            <a:off x="5620422" y="2523366"/>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Income</a:t>
            </a:r>
            <a:endParaRPr lang="en-US" sz="2000" dirty="0">
              <a:solidFill>
                <a:schemeClr val="bg1"/>
              </a:solidFill>
            </a:endParaRPr>
          </a:p>
        </p:txBody>
      </p:sp>
      <p:sp>
        <p:nvSpPr>
          <p:cNvPr id="391" name="TextBox 390"/>
          <p:cNvSpPr txBox="1"/>
          <p:nvPr/>
        </p:nvSpPr>
        <p:spPr>
          <a:xfrm>
            <a:off x="5620422" y="3160972"/>
            <a:ext cx="1982510" cy="400110"/>
          </a:xfrm>
          <a:prstGeom prst="rect">
            <a:avLst/>
          </a:prstGeom>
          <a:solidFill>
            <a:schemeClr val="accent1"/>
          </a:solidFill>
        </p:spPr>
        <p:txBody>
          <a:bodyPr wrap="square" rtlCol="0">
            <a:spAutoFit/>
          </a:bodyPr>
          <a:lstStyle/>
          <a:p>
            <a:pPr>
              <a:buClr>
                <a:schemeClr val="accent1"/>
              </a:buClr>
            </a:pPr>
            <a:r>
              <a:rPr lang="en-US" sz="2000" dirty="0" smtClean="0">
                <a:solidFill>
                  <a:schemeClr val="bg1"/>
                </a:solidFill>
              </a:rPr>
              <a:t>Benefits</a:t>
            </a:r>
            <a:endParaRPr lang="en-US" sz="2000" dirty="0">
              <a:solidFill>
                <a:schemeClr val="bg1"/>
              </a:solidFill>
            </a:endParaRPr>
          </a:p>
        </p:txBody>
      </p:sp>
      <p:sp>
        <p:nvSpPr>
          <p:cNvPr id="392" name="TextBox 391"/>
          <p:cNvSpPr txBox="1"/>
          <p:nvPr/>
        </p:nvSpPr>
        <p:spPr>
          <a:xfrm>
            <a:off x="5620422" y="3798577"/>
            <a:ext cx="1935338" cy="400110"/>
          </a:xfrm>
          <a:prstGeom prst="rect">
            <a:avLst/>
          </a:prstGeom>
          <a:solidFill>
            <a:schemeClr val="accent1"/>
          </a:solidFill>
        </p:spPr>
        <p:txBody>
          <a:bodyPr wrap="none" rtlCol="0">
            <a:spAutoFit/>
          </a:bodyPr>
          <a:lstStyle/>
          <a:p>
            <a:pPr>
              <a:buClr>
                <a:schemeClr val="accent1"/>
              </a:buClr>
            </a:pPr>
            <a:r>
              <a:rPr lang="en-US" sz="2000" dirty="0" smtClean="0">
                <a:solidFill>
                  <a:schemeClr val="bg1"/>
                </a:solidFill>
              </a:rPr>
              <a:t>Business Value</a:t>
            </a:r>
            <a:endParaRPr lang="en-US" sz="2000" dirty="0">
              <a:solidFill>
                <a:schemeClr val="bg1"/>
              </a:solidFill>
            </a:endParaRPr>
          </a:p>
        </p:txBody>
      </p:sp>
      <p:sp>
        <p:nvSpPr>
          <p:cNvPr id="30" name="Oval 29"/>
          <p:cNvSpPr/>
          <p:nvPr/>
        </p:nvSpPr>
        <p:spPr>
          <a:xfrm>
            <a:off x="1885682" y="3015571"/>
            <a:ext cx="1045726" cy="82685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$25</a:t>
            </a:r>
          </a:p>
          <a:p>
            <a:pPr algn="ctr"/>
            <a:r>
              <a:rPr lang="en-US" sz="1000" b="1" dirty="0" smtClean="0"/>
              <a:t>Tax Savings</a:t>
            </a:r>
            <a:endParaRPr lang="en-US" sz="1000" b="1" dirty="0"/>
          </a:p>
        </p:txBody>
      </p:sp>
      <p:sp>
        <p:nvSpPr>
          <p:cNvPr id="2" name="Rectangle 1"/>
          <p:cNvSpPr/>
          <p:nvPr/>
        </p:nvSpPr>
        <p:spPr>
          <a:xfrm>
            <a:off x="1132793" y="2200200"/>
            <a:ext cx="1495240" cy="461665"/>
          </a:xfrm>
          <a:prstGeom prst="rect">
            <a:avLst/>
          </a:prstGeom>
        </p:spPr>
        <p:txBody>
          <a:bodyPr wrap="square">
            <a:spAutoFit/>
          </a:bodyPr>
          <a:lstStyle/>
          <a:p>
            <a:r>
              <a:rPr lang="en-US" sz="1200" b="1" dirty="0" smtClean="0">
                <a:solidFill>
                  <a:schemeClr val="accent2"/>
                </a:solidFill>
              </a:rPr>
              <a:t>$100</a:t>
            </a:r>
          </a:p>
          <a:p>
            <a:r>
              <a:rPr lang="en-US" sz="1200" b="1" dirty="0" smtClean="0">
                <a:solidFill>
                  <a:schemeClr val="accent2"/>
                </a:solidFill>
              </a:rPr>
              <a:t>Contribution</a:t>
            </a:r>
            <a:endParaRPr lang="en-US" sz="1200" b="1" dirty="0">
              <a:solidFill>
                <a:schemeClr val="accent2"/>
              </a:solidFill>
            </a:endParaRPr>
          </a:p>
        </p:txBody>
      </p:sp>
      <p:sp>
        <p:nvSpPr>
          <p:cNvPr id="19" name="Oval 18"/>
          <p:cNvSpPr/>
          <p:nvPr/>
        </p:nvSpPr>
        <p:spPr>
          <a:xfrm>
            <a:off x="7843492" y="3108959"/>
            <a:ext cx="822960" cy="4572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$80</a:t>
            </a:r>
            <a:endParaRPr lang="en-US" sz="1000" b="1" dirty="0"/>
          </a:p>
        </p:txBody>
      </p:sp>
      <p:grpSp>
        <p:nvGrpSpPr>
          <p:cNvPr id="15" name="Group 14"/>
          <p:cNvGrpSpPr/>
          <p:nvPr/>
        </p:nvGrpSpPr>
        <p:grpSpPr>
          <a:xfrm>
            <a:off x="2408545" y="3566159"/>
            <a:ext cx="5921639" cy="2167128"/>
            <a:chOff x="2408545" y="3566159"/>
            <a:chExt cx="5921639" cy="2167128"/>
          </a:xfrm>
        </p:grpSpPr>
        <p:cxnSp>
          <p:nvCxnSpPr>
            <p:cNvPr id="4" name="Straight Connector 3"/>
            <p:cNvCxnSpPr/>
            <p:nvPr/>
          </p:nvCxnSpPr>
          <p:spPr>
            <a:xfrm flipV="1">
              <a:off x="2408545" y="4727447"/>
              <a:ext cx="0" cy="100584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p:cNvCxnSpPr/>
            <p:nvPr/>
          </p:nvCxnSpPr>
          <p:spPr>
            <a:xfrm>
              <a:off x="2408545" y="5733287"/>
              <a:ext cx="592163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flipV="1">
              <a:off x="8330184" y="3566159"/>
              <a:ext cx="0" cy="2167128"/>
            </a:xfrm>
            <a:prstGeom prst="line">
              <a:avLst/>
            </a:prstGeom>
          </p:spPr>
          <p:style>
            <a:lnRef idx="2">
              <a:schemeClr val="accent3"/>
            </a:lnRef>
            <a:fillRef idx="0">
              <a:schemeClr val="accent3"/>
            </a:fillRef>
            <a:effectRef idx="1">
              <a:schemeClr val="accent3"/>
            </a:effectRef>
            <a:fontRef idx="minor">
              <a:schemeClr val="tx1"/>
            </a:fontRef>
          </p:style>
        </p:cxnSp>
      </p:grpSp>
      <p:sp>
        <p:nvSpPr>
          <p:cNvPr id="34" name="Oval 33"/>
          <p:cNvSpPr/>
          <p:nvPr/>
        </p:nvSpPr>
        <p:spPr>
          <a:xfrm>
            <a:off x="1885682" y="3998632"/>
            <a:ext cx="1045726" cy="82685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$75</a:t>
            </a:r>
          </a:p>
          <a:p>
            <a:pPr algn="ctr"/>
            <a:r>
              <a:rPr lang="en-US" sz="1000" b="1" dirty="0" smtClean="0"/>
              <a:t>After Tax Cost</a:t>
            </a:r>
            <a:endParaRPr lang="en-US" sz="1000" b="1" dirty="0"/>
          </a:p>
        </p:txBody>
      </p:sp>
      <p:sp>
        <p:nvSpPr>
          <p:cNvPr id="33" name="Rectangle 32"/>
          <p:cNvSpPr/>
          <p:nvPr/>
        </p:nvSpPr>
        <p:spPr>
          <a:xfrm>
            <a:off x="4994622" y="5086955"/>
            <a:ext cx="1705533" cy="646331"/>
          </a:xfrm>
          <a:prstGeom prst="rect">
            <a:avLst/>
          </a:prstGeom>
        </p:spPr>
        <p:txBody>
          <a:bodyPr wrap="square">
            <a:spAutoFit/>
          </a:bodyPr>
          <a:lstStyle/>
          <a:p>
            <a:pPr algn="r"/>
            <a:r>
              <a:rPr lang="en-US" sz="1200" b="1" dirty="0" smtClean="0">
                <a:solidFill>
                  <a:schemeClr val="accent2"/>
                </a:solidFill>
              </a:rPr>
              <a:t>Your allocation may be greater than the after tax cost.</a:t>
            </a:r>
            <a:endParaRPr lang="en-US" sz="1200" b="1" dirty="0">
              <a:solidFill>
                <a:schemeClr val="accent2"/>
              </a:solidFill>
            </a:endParaRPr>
          </a:p>
        </p:txBody>
      </p:sp>
    </p:spTree>
    <p:extLst>
      <p:ext uri="{BB962C8B-B14F-4D97-AF65-F5344CB8AC3E}">
        <p14:creationId xmlns:p14="http://schemas.microsoft.com/office/powerpoint/2010/main" val="263762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1714"/>
          <a:stretch/>
        </p:blipFill>
        <p:spPr>
          <a:xfrm>
            <a:off x="0" y="-1"/>
            <a:ext cx="9144000" cy="6202325"/>
          </a:xfrm>
          <a:prstGeom prst="rect">
            <a:avLst/>
          </a:prstGeom>
        </p:spPr>
      </p:pic>
      <p:grpSp>
        <p:nvGrpSpPr>
          <p:cNvPr id="6" name="Group 5"/>
          <p:cNvGrpSpPr/>
          <p:nvPr/>
        </p:nvGrpSpPr>
        <p:grpSpPr>
          <a:xfrm>
            <a:off x="1" y="1084466"/>
            <a:ext cx="8537943" cy="959836"/>
            <a:chOff x="1" y="1084466"/>
            <a:chExt cx="8537943" cy="959836"/>
          </a:xfrm>
        </p:grpSpPr>
        <p:sp>
          <p:nvSpPr>
            <p:cNvPr id="7" name="Rectangle 6"/>
            <p:cNvSpPr/>
            <p:nvPr/>
          </p:nvSpPr>
          <p:spPr>
            <a:xfrm>
              <a:off x="1" y="1084466"/>
              <a:ext cx="8431618" cy="95983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p>
          </p:txBody>
        </p:sp>
        <p:sp>
          <p:nvSpPr>
            <p:cNvPr id="8" name="Title 1"/>
            <p:cNvSpPr txBox="1">
              <a:spLocks/>
            </p:cNvSpPr>
            <p:nvPr/>
          </p:nvSpPr>
          <p:spPr>
            <a:xfrm>
              <a:off x="378787" y="1185945"/>
              <a:ext cx="8159157" cy="756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fontAlgn="auto">
                <a:spcAft>
                  <a:spcPts val="0"/>
                </a:spcAft>
              </a:pPr>
              <a:r>
                <a:rPr lang="en-US" sz="4000" dirty="0" smtClean="0"/>
                <a:t>A Qualified Plan</a:t>
              </a:r>
              <a:endParaRPr lang="en-US" sz="4000" dirty="0"/>
            </a:p>
          </p:txBody>
        </p:sp>
      </p:grpSp>
      <p:grpSp>
        <p:nvGrpSpPr>
          <p:cNvPr id="9" name="Group 8"/>
          <p:cNvGrpSpPr/>
          <p:nvPr/>
        </p:nvGrpSpPr>
        <p:grpSpPr>
          <a:xfrm>
            <a:off x="-1" y="2203797"/>
            <a:ext cx="7581015" cy="959836"/>
            <a:chOff x="-1" y="2203797"/>
            <a:chExt cx="7581015" cy="959836"/>
          </a:xfrm>
        </p:grpSpPr>
        <p:sp>
          <p:nvSpPr>
            <p:cNvPr id="10" name="Rectangle 9"/>
            <p:cNvSpPr/>
            <p:nvPr/>
          </p:nvSpPr>
          <p:spPr>
            <a:xfrm>
              <a:off x="-1" y="2203797"/>
              <a:ext cx="7581015" cy="959836"/>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p>
          </p:txBody>
        </p:sp>
        <p:sp>
          <p:nvSpPr>
            <p:cNvPr id="11" name="Title 1"/>
            <p:cNvSpPr txBox="1">
              <a:spLocks/>
            </p:cNvSpPr>
            <p:nvPr/>
          </p:nvSpPr>
          <p:spPr>
            <a:xfrm>
              <a:off x="378787" y="2305276"/>
              <a:ext cx="7202227" cy="756877"/>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fontAlgn="auto">
                <a:spcAft>
                  <a:spcPts val="0"/>
                </a:spcAft>
              </a:pPr>
              <a:r>
                <a:rPr lang="en-US" sz="4000" dirty="0" smtClean="0"/>
                <a:t>Is this an opportunity you would like to explore?</a:t>
              </a:r>
              <a:endParaRPr lang="en-US" sz="4000" dirty="0"/>
            </a:p>
          </p:txBody>
        </p:sp>
      </p:grpSp>
      <p:grpSp>
        <p:nvGrpSpPr>
          <p:cNvPr id="12" name="Group 11"/>
          <p:cNvGrpSpPr/>
          <p:nvPr/>
        </p:nvGrpSpPr>
        <p:grpSpPr>
          <a:xfrm>
            <a:off x="1" y="4288417"/>
            <a:ext cx="4162644" cy="959836"/>
            <a:chOff x="1" y="4288417"/>
            <a:chExt cx="4162644" cy="959836"/>
          </a:xfrm>
        </p:grpSpPr>
        <p:sp>
          <p:nvSpPr>
            <p:cNvPr id="13" name="Rectangle 12"/>
            <p:cNvSpPr/>
            <p:nvPr/>
          </p:nvSpPr>
          <p:spPr>
            <a:xfrm>
              <a:off x="1" y="4288417"/>
              <a:ext cx="4162644" cy="959836"/>
            </a:xfrm>
            <a:prstGeom prst="rect">
              <a:avLst/>
            </a:prstGeom>
            <a:solidFill>
              <a:schemeClr val="accent3">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Title 1"/>
            <p:cNvSpPr txBox="1">
              <a:spLocks/>
            </p:cNvSpPr>
            <p:nvPr/>
          </p:nvSpPr>
          <p:spPr>
            <a:xfrm>
              <a:off x="378788" y="4389896"/>
              <a:ext cx="3783857" cy="756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fontAlgn="auto">
                <a:spcAft>
                  <a:spcPts val="0"/>
                </a:spcAft>
              </a:pPr>
              <a:r>
                <a:rPr lang="en-US" sz="4400" dirty="0" smtClean="0"/>
                <a:t>NEXT STEPS</a:t>
              </a:r>
              <a:endParaRPr lang="en-US" sz="4400" dirty="0"/>
            </a:p>
          </p:txBody>
        </p:sp>
      </p:grpSp>
    </p:spTree>
    <p:extLst>
      <p:ext uri="{BB962C8B-B14F-4D97-AF65-F5344CB8AC3E}">
        <p14:creationId xmlns:p14="http://schemas.microsoft.com/office/powerpoint/2010/main" val="265094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38588</TotalTime>
  <Words>1096</Words>
  <Application>Microsoft Office PowerPoint</Application>
  <PresentationFormat>On-screen Show (4:3)</PresentationFormat>
  <Paragraphs>110</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1_Custom Design</vt:lpstr>
      <vt:lpstr>Custom Design</vt:lpstr>
      <vt:lpstr>Does this Concern You? Including Employees in a Qualified Plan </vt:lpstr>
      <vt:lpstr>Can I afford to use a Qualified Plan if I have to include my employees?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SUCCESSION PLANNING – Measuring the Opportunities</dc:title>
  <dc:creator>Ellen Begleiter Lehmert</dc:creator>
  <cp:lastModifiedBy>NLG Information Systems</cp:lastModifiedBy>
  <cp:revision>196</cp:revision>
  <cp:lastPrinted>2015-09-25T18:11:44Z</cp:lastPrinted>
  <dcterms:created xsi:type="dcterms:W3CDTF">2006-04-20T22:13:46Z</dcterms:created>
  <dcterms:modified xsi:type="dcterms:W3CDTF">2016-01-06T20:51:21Z</dcterms:modified>
</cp:coreProperties>
</file>