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5" r:id="rId2"/>
    <p:sldId id="268" r:id="rId3"/>
    <p:sldId id="269" r:id="rId4"/>
    <p:sldId id="257" r:id="rId5"/>
    <p:sldId id="266" r:id="rId6"/>
    <p:sldId id="258" r:id="rId7"/>
    <p:sldId id="259" r:id="rId8"/>
    <p:sldId id="260" r:id="rId9"/>
    <p:sldId id="261" r:id="rId10"/>
    <p:sldId id="271"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len Lehmert" initials="HK8508" lastIdx="1" clrIdx="0"/>
  <p:cmAuthor id="1" name="NLG Information Systems" initials="NI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89310" autoAdjust="0"/>
  </p:normalViewPr>
  <p:slideViewPr>
    <p:cSldViewPr>
      <p:cViewPr varScale="1">
        <p:scale>
          <a:sx n="39" d="100"/>
          <a:sy n="39" d="100"/>
        </p:scale>
        <p:origin x="456" y="39"/>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9-21T14:08:07.709" idx="2">
    <p:pos x="10" y="10"/>
    <p:text>In the script, is "events" the right/best describing word?</p:text>
  </p:cm>
  <p:cm authorId="1" dt="2016-09-21T14:11:09.977" idx="3">
    <p:pos x="106" y="106"/>
    <p:text>This sentence in the script seems out of place: 
The cost and outlays of a plan will depend on some of the decisions you make now as well as the economic realities at the time the benefit is paid.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35" tIns="45718" rIns="91435" bIns="45718" rtlCol="0"/>
          <a:lstStyle>
            <a:lvl1pPr algn="r">
              <a:defRPr sz="1200"/>
            </a:lvl1pPr>
          </a:lstStyle>
          <a:p>
            <a:fld id="{971DAF58-C110-4DF9-AFAB-A5113916763B}" type="datetimeFigureOut">
              <a:rPr lang="en-US" smtClean="0"/>
              <a:t>9/13/2017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5" tIns="45718" rIns="91435" bIns="45718"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35" tIns="45718" rIns="91435" bIns="457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35" tIns="45718" rIns="91435" bIns="457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35" tIns="45718" rIns="91435" bIns="45718" rtlCol="0" anchor="b"/>
          <a:lstStyle>
            <a:lvl1pPr algn="r">
              <a:defRPr sz="1200"/>
            </a:lvl1pPr>
          </a:lstStyle>
          <a:p>
            <a:fld id="{737E0EA8-B06C-439F-9AE9-2A10D32E8D3C}" type="slidenum">
              <a:rPr lang="en-US" smtClean="0"/>
              <a:t>‹#›</a:t>
            </a:fld>
            <a:endParaRPr lang="en-US" dirty="0"/>
          </a:p>
        </p:txBody>
      </p:sp>
    </p:spTree>
    <p:extLst>
      <p:ext uri="{BB962C8B-B14F-4D97-AF65-F5344CB8AC3E}">
        <p14:creationId xmlns:p14="http://schemas.microsoft.com/office/powerpoint/2010/main" val="3077518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7E0EA8-B06C-439F-9AE9-2A10D32E8D3C}" type="slidenum">
              <a:rPr lang="en-US" smtClean="0"/>
              <a:t>1</a:t>
            </a:fld>
            <a:endParaRPr lang="en-US" dirty="0"/>
          </a:p>
        </p:txBody>
      </p:sp>
    </p:spTree>
    <p:extLst>
      <p:ext uri="{BB962C8B-B14F-4D97-AF65-F5344CB8AC3E}">
        <p14:creationId xmlns:p14="http://schemas.microsoft.com/office/powerpoint/2010/main" val="1935007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ea typeface="ＭＳ Ｐゴシック" pitchFamily="34" charset="-128"/>
              </a:defRPr>
            </a:lvl1pPr>
            <a:lvl2pPr marL="729057" indent="-280406" defTabSz="914437" eaLnBrk="0" hangingPunct="0">
              <a:defRPr>
                <a:solidFill>
                  <a:schemeClr val="tx1"/>
                </a:solidFill>
                <a:latin typeface="Arial" charset="0"/>
                <a:ea typeface="ＭＳ Ｐゴシック" pitchFamily="34" charset="-128"/>
              </a:defRPr>
            </a:lvl2pPr>
            <a:lvl3pPr marL="1121626" indent="-224325" defTabSz="914437" eaLnBrk="0" hangingPunct="0">
              <a:defRPr>
                <a:solidFill>
                  <a:schemeClr val="tx1"/>
                </a:solidFill>
                <a:latin typeface="Arial" charset="0"/>
                <a:ea typeface="ＭＳ Ｐゴシック" pitchFamily="34" charset="-128"/>
              </a:defRPr>
            </a:lvl3pPr>
            <a:lvl4pPr marL="1570276" indent="-224325" defTabSz="914437" eaLnBrk="0" hangingPunct="0">
              <a:defRPr>
                <a:solidFill>
                  <a:schemeClr val="tx1"/>
                </a:solidFill>
                <a:latin typeface="Arial" charset="0"/>
                <a:ea typeface="ＭＳ Ｐゴシック" pitchFamily="34" charset="-128"/>
              </a:defRPr>
            </a:lvl4pPr>
            <a:lvl5pPr marL="2018927" indent="-224325" defTabSz="914437" eaLnBrk="0" hangingPunct="0">
              <a:defRPr>
                <a:solidFill>
                  <a:schemeClr val="tx1"/>
                </a:solidFill>
                <a:latin typeface="Arial" charset="0"/>
                <a:ea typeface="ＭＳ Ｐゴシック" pitchFamily="34" charset="-128"/>
              </a:defRPr>
            </a:lvl5pPr>
            <a:lvl6pPr marL="2467577" indent="-224325" defTabSz="914437" eaLnBrk="0" fontAlgn="base" hangingPunct="0">
              <a:spcBef>
                <a:spcPct val="0"/>
              </a:spcBef>
              <a:spcAft>
                <a:spcPct val="0"/>
              </a:spcAft>
              <a:defRPr>
                <a:solidFill>
                  <a:schemeClr val="tx1"/>
                </a:solidFill>
                <a:latin typeface="Arial" charset="0"/>
                <a:ea typeface="ＭＳ Ｐゴシック" pitchFamily="34" charset="-128"/>
              </a:defRPr>
            </a:lvl6pPr>
            <a:lvl7pPr marL="2916227" indent="-224325" defTabSz="914437" eaLnBrk="0" fontAlgn="base" hangingPunct="0">
              <a:spcBef>
                <a:spcPct val="0"/>
              </a:spcBef>
              <a:spcAft>
                <a:spcPct val="0"/>
              </a:spcAft>
              <a:defRPr>
                <a:solidFill>
                  <a:schemeClr val="tx1"/>
                </a:solidFill>
                <a:latin typeface="Arial" charset="0"/>
                <a:ea typeface="ＭＳ Ｐゴシック" pitchFamily="34" charset="-128"/>
              </a:defRPr>
            </a:lvl7pPr>
            <a:lvl8pPr marL="3364878" indent="-224325" defTabSz="914437" eaLnBrk="0" fontAlgn="base" hangingPunct="0">
              <a:spcBef>
                <a:spcPct val="0"/>
              </a:spcBef>
              <a:spcAft>
                <a:spcPct val="0"/>
              </a:spcAft>
              <a:defRPr>
                <a:solidFill>
                  <a:schemeClr val="tx1"/>
                </a:solidFill>
                <a:latin typeface="Arial" charset="0"/>
                <a:ea typeface="ＭＳ Ｐゴシック" pitchFamily="34" charset="-128"/>
              </a:defRPr>
            </a:lvl8pPr>
            <a:lvl9pPr marL="3813528" indent="-224325" defTabSz="914437" eaLnBrk="0" fontAlgn="base" hangingPunct="0">
              <a:spcBef>
                <a:spcPct val="0"/>
              </a:spcBef>
              <a:spcAft>
                <a:spcPct val="0"/>
              </a:spcAft>
              <a:defRPr>
                <a:solidFill>
                  <a:schemeClr val="tx1"/>
                </a:solidFill>
                <a:latin typeface="Arial" charset="0"/>
                <a:ea typeface="ＭＳ Ｐゴシック" pitchFamily="34" charset="-128"/>
              </a:defRPr>
            </a:lvl9pPr>
          </a:lstStyle>
          <a:p>
            <a:fld id="{C912ABAC-E7F7-47ED-B45F-70EFC462971C}" type="slidenum">
              <a:rPr lang="en-US" altLang="en-US" smtClean="0">
                <a:latin typeface="Times New Roman" pitchFamily="18" charset="0"/>
              </a:rPr>
              <a:pPr/>
              <a:t>10</a:t>
            </a:fld>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7E0EA8-B06C-439F-9AE9-2A10D32E8D3C}" type="slidenum">
              <a:rPr lang="en-US" smtClean="0"/>
              <a:t>11</a:t>
            </a:fld>
            <a:endParaRPr lang="en-US" dirty="0"/>
          </a:p>
        </p:txBody>
      </p:sp>
    </p:spTree>
    <p:extLst>
      <p:ext uri="{BB962C8B-B14F-4D97-AF65-F5344CB8AC3E}">
        <p14:creationId xmlns:p14="http://schemas.microsoft.com/office/powerpoint/2010/main" val="1471925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6" eaLnBrk="0" hangingPunct="0">
              <a:defRPr>
                <a:solidFill>
                  <a:schemeClr val="tx1"/>
                </a:solidFill>
                <a:latin typeface="Arial" charset="0"/>
                <a:ea typeface="ＭＳ Ｐゴシック" pitchFamily="34" charset="-128"/>
              </a:defRPr>
            </a:lvl1pPr>
            <a:lvl2pPr marL="729017" indent="-280391" defTabSz="914386" eaLnBrk="0" hangingPunct="0">
              <a:defRPr>
                <a:solidFill>
                  <a:schemeClr val="tx1"/>
                </a:solidFill>
                <a:latin typeface="Arial" charset="0"/>
                <a:ea typeface="ＭＳ Ｐゴシック" pitchFamily="34" charset="-128"/>
              </a:defRPr>
            </a:lvl2pPr>
            <a:lvl3pPr marL="1121564" indent="-224312" defTabSz="914386" eaLnBrk="0" hangingPunct="0">
              <a:defRPr>
                <a:solidFill>
                  <a:schemeClr val="tx1"/>
                </a:solidFill>
                <a:latin typeface="Arial" charset="0"/>
                <a:ea typeface="ＭＳ Ｐゴシック" pitchFamily="34" charset="-128"/>
              </a:defRPr>
            </a:lvl3pPr>
            <a:lvl4pPr marL="1570189" indent="-224312" defTabSz="914386" eaLnBrk="0" hangingPunct="0">
              <a:defRPr>
                <a:solidFill>
                  <a:schemeClr val="tx1"/>
                </a:solidFill>
                <a:latin typeface="Arial" charset="0"/>
                <a:ea typeface="ＭＳ Ｐゴシック" pitchFamily="34" charset="-128"/>
              </a:defRPr>
            </a:lvl4pPr>
            <a:lvl5pPr marL="2018816" indent="-224312" defTabSz="914386" eaLnBrk="0" hangingPunct="0">
              <a:defRPr>
                <a:solidFill>
                  <a:schemeClr val="tx1"/>
                </a:solidFill>
                <a:latin typeface="Arial" charset="0"/>
                <a:ea typeface="ＭＳ Ｐゴシック" pitchFamily="34" charset="-128"/>
              </a:defRPr>
            </a:lvl5pPr>
            <a:lvl6pPr marL="2467441" indent="-224312" defTabSz="914386" eaLnBrk="0" fontAlgn="base" hangingPunct="0">
              <a:spcBef>
                <a:spcPct val="0"/>
              </a:spcBef>
              <a:spcAft>
                <a:spcPct val="0"/>
              </a:spcAft>
              <a:defRPr>
                <a:solidFill>
                  <a:schemeClr val="tx1"/>
                </a:solidFill>
                <a:latin typeface="Arial" charset="0"/>
                <a:ea typeface="ＭＳ Ｐゴシック" pitchFamily="34" charset="-128"/>
              </a:defRPr>
            </a:lvl6pPr>
            <a:lvl7pPr marL="2916065" indent="-224312" defTabSz="914386" eaLnBrk="0" fontAlgn="base" hangingPunct="0">
              <a:spcBef>
                <a:spcPct val="0"/>
              </a:spcBef>
              <a:spcAft>
                <a:spcPct val="0"/>
              </a:spcAft>
              <a:defRPr>
                <a:solidFill>
                  <a:schemeClr val="tx1"/>
                </a:solidFill>
                <a:latin typeface="Arial" charset="0"/>
                <a:ea typeface="ＭＳ Ｐゴシック" pitchFamily="34" charset="-128"/>
              </a:defRPr>
            </a:lvl7pPr>
            <a:lvl8pPr marL="3364692" indent="-224312" defTabSz="914386" eaLnBrk="0" fontAlgn="base" hangingPunct="0">
              <a:spcBef>
                <a:spcPct val="0"/>
              </a:spcBef>
              <a:spcAft>
                <a:spcPct val="0"/>
              </a:spcAft>
              <a:defRPr>
                <a:solidFill>
                  <a:schemeClr val="tx1"/>
                </a:solidFill>
                <a:latin typeface="Arial" charset="0"/>
                <a:ea typeface="ＭＳ Ｐゴシック" pitchFamily="34" charset="-128"/>
              </a:defRPr>
            </a:lvl8pPr>
            <a:lvl9pPr marL="3813317" indent="-224312" defTabSz="914386" eaLnBrk="0" fontAlgn="base" hangingPunct="0">
              <a:spcBef>
                <a:spcPct val="0"/>
              </a:spcBef>
              <a:spcAft>
                <a:spcPct val="0"/>
              </a:spcAft>
              <a:defRPr>
                <a:solidFill>
                  <a:schemeClr val="tx1"/>
                </a:solidFill>
                <a:latin typeface="Arial" charset="0"/>
                <a:ea typeface="ＭＳ Ｐゴシック" pitchFamily="34" charset="-128"/>
              </a:defRPr>
            </a:lvl9pPr>
          </a:lstStyle>
          <a:p>
            <a:fld id="{8CD218A3-16C7-41FE-AD5E-0832A0267B22}" type="slidenum">
              <a:rPr lang="en-US" altLang="en-US" smtClean="0">
                <a:latin typeface="Times New Roman" pitchFamily="18" charset="0"/>
              </a:rPr>
              <a:pPr/>
              <a:t>2</a:t>
            </a:fld>
            <a:endParaRPr lang="en-US" altLang="en-US" dirty="0" smtClean="0">
              <a:latin typeface="Times New Roman" pitchFamily="18" charset="0"/>
            </a:endParaRPr>
          </a:p>
        </p:txBody>
      </p:sp>
      <p:sp>
        <p:nvSpPr>
          <p:cNvPr id="33795" name="Rectangle 2"/>
          <p:cNvSpPr>
            <a:spLocks noGrp="1" noRot="1" noChangeAspect="1" noChangeArrowheads="1" noTextEdit="1"/>
          </p:cNvSpPr>
          <p:nvPr>
            <p:ph type="sldImg"/>
          </p:nvPr>
        </p:nvSpPr>
        <p:spPr>
          <a:xfrm>
            <a:off x="1468438" y="687388"/>
            <a:ext cx="3921125" cy="2941637"/>
          </a:xfrm>
          <a:ln/>
        </p:spPr>
      </p:sp>
      <p:sp>
        <p:nvSpPr>
          <p:cNvPr id="33796" name="Rectangle 3"/>
          <p:cNvSpPr>
            <a:spLocks noGrp="1" noChangeArrowheads="1"/>
          </p:cNvSpPr>
          <p:nvPr>
            <p:ph type="body" idx="1"/>
          </p:nvPr>
        </p:nvSpPr>
        <p:spPr>
          <a:xfrm>
            <a:off x="913158" y="3774087"/>
            <a:ext cx="5031685" cy="468286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Every</a:t>
            </a:r>
            <a:r>
              <a:rPr lang="en-US" altLang="en-US" baseline="0" dirty="0" smtClean="0"/>
              <a:t> </a:t>
            </a:r>
            <a:r>
              <a:rPr lang="en-US" altLang="en-US" dirty="0" smtClean="0"/>
              <a:t>business has a life cycle and we measure that life cycle on what we call the business time line. Along that business timeline, there are events that we know will occur.  But</a:t>
            </a:r>
            <a:r>
              <a:rPr lang="en-US" altLang="en-US" baseline="0" dirty="0" smtClean="0"/>
              <a:t> </a:t>
            </a:r>
            <a:r>
              <a:rPr lang="en-US" altLang="en-US" dirty="0" smtClean="0"/>
              <a:t>while the event itself is predictable, it’s often unpredictable as to when it will occur.</a:t>
            </a:r>
            <a:r>
              <a:rPr lang="en-US" altLang="en-US" baseline="0" dirty="0" smtClean="0"/>
              <a:t> </a:t>
            </a:r>
            <a:endParaRPr lang="en-US" altLang="en-US" dirty="0" smtClean="0"/>
          </a:p>
          <a:p>
            <a:pPr eaLnBrk="1" hangingPunct="1"/>
            <a:endParaRPr lang="en-US" altLang="en-US" dirty="0" smtClean="0"/>
          </a:p>
          <a:p>
            <a:pPr eaLnBrk="1" hangingPunct="1"/>
            <a:r>
              <a:rPr lang="en-US" altLang="en-US" dirty="0" smtClean="0"/>
              <a:t>One event that we can predict on a businesses timeline is the desire to provide a key person (or persons)</a:t>
            </a:r>
            <a:r>
              <a:rPr lang="en-US" altLang="en-US" baseline="0" dirty="0" smtClean="0"/>
              <a:t> </a:t>
            </a:r>
            <a:r>
              <a:rPr lang="en-US" altLang="en-US" dirty="0" smtClean="0"/>
              <a:t>with enhanced compensation or targeted benefits that are designed to reward and retain that employee.  At some point on the timeline</a:t>
            </a:r>
            <a:r>
              <a:rPr lang="en-US" altLang="en-US" baseline="0" dirty="0" smtClean="0"/>
              <a:t> you may also</a:t>
            </a:r>
            <a:r>
              <a:rPr lang="en-US" altLang="en-US" dirty="0" smtClean="0"/>
              <a:t> want to provide benefits that help you attract special new talent.  Another</a:t>
            </a:r>
            <a:r>
              <a:rPr lang="en-US" altLang="en-US" baseline="0" dirty="0" smtClean="0"/>
              <a:t> predictable event on your business timeline is the desire to use</a:t>
            </a:r>
            <a:r>
              <a:rPr lang="en-US" altLang="en-US" dirty="0" smtClean="0"/>
              <a:t> business funds to create</a:t>
            </a:r>
            <a:r>
              <a:rPr lang="en-US" altLang="en-US" baseline="0" dirty="0" smtClean="0"/>
              <a:t> a personal benefit for yourself and other owners. </a:t>
            </a:r>
            <a:endParaRPr lang="en-US" altLang="en-US" dirty="0" smtClean="0"/>
          </a:p>
          <a:p>
            <a:pPr eaLnBrk="1" hangingPunct="1"/>
            <a:endParaRPr lang="en-US" altLang="en-US" dirty="0" smtClean="0"/>
          </a:p>
          <a:p>
            <a:pPr eaLnBrk="1" hangingPunct="1"/>
            <a:r>
              <a:rPr lang="en-US" altLang="en-US" dirty="0" smtClean="0"/>
              <a:t>The cost and outlays of a plan will depend on some of the decisions you make now as well as the economic realities at the time the benefit is paid.</a:t>
            </a:r>
          </a:p>
          <a:p>
            <a:pPr eaLnBrk="1" hangingPunct="1"/>
            <a:endParaRPr lang="en-US" altLang="en-US" dirty="0" smtClean="0"/>
          </a:p>
          <a:p>
            <a:pPr eaLnBrk="1" hangingPunct="1"/>
            <a:r>
              <a:rPr lang="en-US" altLang="en-US" dirty="0" smtClean="0"/>
              <a:t>These types of benefit</a:t>
            </a:r>
            <a:r>
              <a:rPr lang="en-US" altLang="en-US" baseline="0" dirty="0" smtClean="0"/>
              <a:t> programs </a:t>
            </a:r>
            <a:r>
              <a:rPr lang="en-US" altLang="en-US" dirty="0" smtClean="0"/>
              <a:t>appear on a business time line in one of two ways. </a:t>
            </a:r>
          </a:p>
          <a:p>
            <a:pPr eaLnBrk="1" hangingPunct="1"/>
            <a:endParaRPr lang="en-US" altLang="en-US" dirty="0" smtClean="0"/>
          </a:p>
          <a:p>
            <a:pPr marL="224312" indent="-224312">
              <a:buAutoNum type="arabicParenBoth"/>
            </a:pPr>
            <a:r>
              <a:rPr lang="en-US" altLang="en-US" dirty="0" smtClean="0"/>
              <a:t>Current benefit plans – where the business</a:t>
            </a:r>
            <a:r>
              <a:rPr lang="en-US" altLang="en-US" baseline="0" dirty="0" smtClean="0"/>
              <a:t> is making a current contribution and the participant is receiving a current benefit. The participant will either incur a current tax or other cost outlay (such as interest on a split dollar loan).</a:t>
            </a:r>
          </a:p>
          <a:p>
            <a:pPr marL="224312" indent="-224312">
              <a:buAutoNum type="arabicParenBoth"/>
            </a:pPr>
            <a:r>
              <a:rPr lang="en-US" altLang="en-US" baseline="0" dirty="0" smtClean="0"/>
              <a:t>Deferred benefit plans – where the business is making a contractual promise to pay a benefit some time in the future.  The participant generally does not receive a current economic value and so does not incur any current taxes or other cost outlays.  The participant will include the benefits in income when actually received and the business will receive a tax deduction for those payments at that time.</a:t>
            </a:r>
          </a:p>
          <a:p>
            <a:pPr marL="224312" indent="-224312">
              <a:buAutoNum type="arabicParenBoth"/>
            </a:pPr>
            <a:endParaRPr lang="en-US" altLang="en-US" baseline="0" dirty="0" smtClean="0"/>
          </a:p>
          <a:p>
            <a:r>
              <a:rPr lang="en-US" altLang="en-US" baseline="0" dirty="0" smtClean="0"/>
              <a:t>There’s no one right or wrong answer for anyone.  At times, using more than one program may create the right benefit to cost balance.</a:t>
            </a:r>
            <a:endParaRPr lang="en-US" altLang="en-US" dirty="0" smtClean="0"/>
          </a:p>
          <a:p>
            <a:pPr eaLnBrk="1" hangingPunct="1"/>
            <a:endParaRPr lang="en-US" altLang="en-US" dirty="0" smtClean="0"/>
          </a:p>
          <a:p>
            <a:pPr eaLnBrk="1" hangingPunct="1"/>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t>Benefits that are designed to reward the key people in your business (including yourself) come in many shapes and sizes.  </a:t>
            </a:r>
          </a:p>
          <a:p>
            <a:pPr eaLnBrk="1" hangingPunct="1"/>
            <a:endParaRPr lang="en-US" altLang="en-US" dirty="0" smtClean="0"/>
          </a:p>
          <a:p>
            <a:pPr eaLnBrk="1" hangingPunct="1"/>
            <a:r>
              <a:rPr lang="en-US" altLang="en-US" dirty="0" smtClean="0"/>
              <a:t>The term “executive benefits” is an umbrella term for non qualified arrangements that are made between the business and certain executives.  </a:t>
            </a:r>
          </a:p>
          <a:p>
            <a:pPr eaLnBrk="1" hangingPunct="1"/>
            <a:endParaRPr lang="en-US" altLang="en-US" dirty="0" smtClean="0"/>
          </a:p>
          <a:p>
            <a:pPr eaLnBrk="1" hangingPunct="1"/>
            <a:r>
              <a:rPr lang="en-US" altLang="en-US" dirty="0" smtClean="0"/>
              <a:t>These plans are not  provided to all the employees in the business.  The government tells us that these types of non-qualified arrangements may only be provided to the highly compensated or select group of management.  </a:t>
            </a:r>
          </a:p>
          <a:p>
            <a:pPr eaLnBrk="1" hangingPunct="1"/>
            <a:endParaRPr lang="en-US" altLang="en-US" dirty="0" smtClean="0"/>
          </a:p>
          <a:p>
            <a:pPr eaLnBrk="1" hangingPunct="1"/>
            <a:r>
              <a:rPr lang="en-US" altLang="en-US" dirty="0" smtClean="0"/>
              <a:t>Interestingly, the benefits do not have to be offered to all of the key executives.  You may pick and choose who will participate.  And,  the benefits may be different from participant to participant.  </a:t>
            </a:r>
          </a:p>
          <a:p>
            <a:pPr eaLnBrk="1" hangingPunct="1"/>
            <a:endParaRPr lang="en-US" altLang="en-US" dirty="0" smtClean="0"/>
          </a:p>
          <a:p>
            <a:pPr eaLnBrk="1" hangingPunct="1"/>
            <a:r>
              <a:rPr lang="en-US" altLang="en-US" dirty="0" smtClean="0"/>
              <a:t>Depending on whether you are looking for short or long term incentives, want to provide benefits that result in deferred taxation, whether you want cost recovery to the business – the exact type of non-qualified benefit program that is most appropriate</a:t>
            </a:r>
            <a:r>
              <a:rPr lang="en-US" altLang="en-US" baseline="0" dirty="0" smtClean="0"/>
              <a:t> for you will vary depending upon your answers to these questions</a:t>
            </a:r>
            <a:r>
              <a:rPr lang="en-US" altLang="en-US" dirty="0" smtClean="0"/>
              <a:t>.</a:t>
            </a:r>
          </a:p>
        </p:txBody>
      </p:sp>
      <p:sp>
        <p:nvSpPr>
          <p:cNvPr id="4" name="Slide Number Placeholder 3"/>
          <p:cNvSpPr>
            <a:spLocks noGrp="1"/>
          </p:cNvSpPr>
          <p:nvPr>
            <p:ph type="sldNum" sz="quarter" idx="10"/>
          </p:nvPr>
        </p:nvSpPr>
        <p:spPr/>
        <p:txBody>
          <a:bodyPr/>
          <a:lstStyle/>
          <a:p>
            <a:fld id="{737E0EA8-B06C-439F-9AE9-2A10D32E8D3C}" type="slidenum">
              <a:rPr lang="en-US" smtClean="0"/>
              <a:t>3</a:t>
            </a:fld>
            <a:endParaRPr lang="en-US" dirty="0"/>
          </a:p>
        </p:txBody>
      </p:sp>
    </p:spTree>
    <p:extLst>
      <p:ext uri="{BB962C8B-B14F-4D97-AF65-F5344CB8AC3E}">
        <p14:creationId xmlns:p14="http://schemas.microsoft.com/office/powerpoint/2010/main" val="525690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This chart shows different issues that non qualified</a:t>
            </a:r>
            <a:r>
              <a:rPr lang="en-US" altLang="en-US" baseline="0" dirty="0" smtClean="0"/>
              <a:t> </a:t>
            </a:r>
            <a:r>
              <a:rPr lang="en-US" altLang="en-US" dirty="0" smtClean="0"/>
              <a:t> arrangements might address.  Depending on which issue is most important to your client</a:t>
            </a:r>
            <a:r>
              <a:rPr lang="en-US" altLang="en-US" baseline="0" dirty="0" smtClean="0"/>
              <a:t> </a:t>
            </a:r>
            <a:r>
              <a:rPr lang="en-US" altLang="en-US" dirty="0" smtClean="0"/>
              <a:t> this chart will help guide you to an arrangement that may be most appropriate for your client.  The two columns on the left address business issues and the two on right address personal issues.  We’ll see how the issues “light up”  in the next set of slides.</a:t>
            </a:r>
          </a:p>
          <a:p>
            <a:endParaRPr lang="en-US" altLang="en-US" dirty="0" smtClean="0"/>
          </a:p>
          <a:p>
            <a:r>
              <a:rPr lang="en-US" altLang="en-US" dirty="0" smtClean="0"/>
              <a:t>Let’s consider each column.  The left hand column looks</a:t>
            </a:r>
            <a:r>
              <a:rPr lang="en-US" altLang="en-US" baseline="0" dirty="0" smtClean="0"/>
              <a:t> at business cash flow and tax preferences.  </a:t>
            </a:r>
          </a:p>
          <a:p>
            <a:r>
              <a:rPr lang="en-US" altLang="en-US" baseline="0" dirty="0" smtClean="0"/>
              <a:t>The first three boxes consider whether current or future tax deductions are vital to the business and whether the program should provide for cost recovery to the business.  The last box to consider is whether the business is comfortable with having to make a current cash outlay to fund the program.</a:t>
            </a:r>
          </a:p>
          <a:p>
            <a:endParaRPr lang="en-US" altLang="en-US" baseline="0" dirty="0" smtClean="0"/>
          </a:p>
          <a:p>
            <a:r>
              <a:rPr lang="en-US" altLang="en-US" baseline="0" dirty="0" smtClean="0"/>
              <a:t>The column labeled business benefits looks at other issues.  If the business is putting funds away, should the funds be placed into a tax deferred accumulation vehicle, such as permanent life insurance?  Is the program going to be provided only to a select group of employees – essentially the key people in the business.   Does this business need to maintain a certain level of liquidity?  Should the program have flexible contribution requirements?</a:t>
            </a:r>
          </a:p>
          <a:p>
            <a:endParaRPr lang="en-US" altLang="en-US" baseline="0" dirty="0" smtClean="0"/>
          </a:p>
          <a:p>
            <a:r>
              <a:rPr lang="en-US" altLang="en-US" baseline="0" dirty="0" smtClean="0"/>
              <a:t>On the personal side – under personal cash flow and taxes – these are questions addressed to the participant.  Is there a preference for current income tax or future income tax costs?  Should the program provide for tax deferred accumulations.  Tax advantaged distributions assume the program allows for the potential to receive distributions without incurring income taxes.</a:t>
            </a:r>
          </a:p>
          <a:p>
            <a:endParaRPr lang="en-US" altLang="en-US" baseline="0" dirty="0" smtClean="0"/>
          </a:p>
          <a:p>
            <a:r>
              <a:rPr lang="en-US" altLang="en-US" baseline="0" dirty="0" smtClean="0"/>
              <a:t>In the last column you see some key personal benefits.  Should the program include income tax free death benefit payments to the participant’s named beneficiary.  Should the program provide the opportunity for personal accumulations?  Should the program be a potential source of personal liquidity and/or a credit source.  Finally, should the program provide a resource for financial assistance in the event of the participant’s illness or injury?</a:t>
            </a:r>
          </a:p>
          <a:p>
            <a:endParaRPr lang="en-US" altLang="en-US" baseline="0" dirty="0" smtClean="0"/>
          </a:p>
          <a:p>
            <a:endParaRPr lang="en-US" altLang="en-US" dirty="0" smtClean="0"/>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6" eaLnBrk="0" hangingPunct="0">
              <a:defRPr>
                <a:solidFill>
                  <a:schemeClr val="tx1"/>
                </a:solidFill>
                <a:latin typeface="Arial" charset="0"/>
                <a:ea typeface="ＭＳ Ｐゴシック" pitchFamily="34" charset="-128"/>
              </a:defRPr>
            </a:lvl1pPr>
            <a:lvl2pPr marL="729017" indent="-280391" defTabSz="914386" eaLnBrk="0" hangingPunct="0">
              <a:defRPr>
                <a:solidFill>
                  <a:schemeClr val="tx1"/>
                </a:solidFill>
                <a:latin typeface="Arial" charset="0"/>
                <a:ea typeface="ＭＳ Ｐゴシック" pitchFamily="34" charset="-128"/>
              </a:defRPr>
            </a:lvl2pPr>
            <a:lvl3pPr marL="1121564" indent="-224312" defTabSz="914386" eaLnBrk="0" hangingPunct="0">
              <a:defRPr>
                <a:solidFill>
                  <a:schemeClr val="tx1"/>
                </a:solidFill>
                <a:latin typeface="Arial" charset="0"/>
                <a:ea typeface="ＭＳ Ｐゴシック" pitchFamily="34" charset="-128"/>
              </a:defRPr>
            </a:lvl3pPr>
            <a:lvl4pPr marL="1570189" indent="-224312" defTabSz="914386" eaLnBrk="0" hangingPunct="0">
              <a:defRPr>
                <a:solidFill>
                  <a:schemeClr val="tx1"/>
                </a:solidFill>
                <a:latin typeface="Arial" charset="0"/>
                <a:ea typeface="ＭＳ Ｐゴシック" pitchFamily="34" charset="-128"/>
              </a:defRPr>
            </a:lvl4pPr>
            <a:lvl5pPr marL="2018816" indent="-224312" defTabSz="914386" eaLnBrk="0" hangingPunct="0">
              <a:defRPr>
                <a:solidFill>
                  <a:schemeClr val="tx1"/>
                </a:solidFill>
                <a:latin typeface="Arial" charset="0"/>
                <a:ea typeface="ＭＳ Ｐゴシック" pitchFamily="34" charset="-128"/>
              </a:defRPr>
            </a:lvl5pPr>
            <a:lvl6pPr marL="2467441" indent="-224312" defTabSz="914386" eaLnBrk="0" fontAlgn="base" hangingPunct="0">
              <a:spcBef>
                <a:spcPct val="0"/>
              </a:spcBef>
              <a:spcAft>
                <a:spcPct val="0"/>
              </a:spcAft>
              <a:defRPr>
                <a:solidFill>
                  <a:schemeClr val="tx1"/>
                </a:solidFill>
                <a:latin typeface="Arial" charset="0"/>
                <a:ea typeface="ＭＳ Ｐゴシック" pitchFamily="34" charset="-128"/>
              </a:defRPr>
            </a:lvl6pPr>
            <a:lvl7pPr marL="2916065" indent="-224312" defTabSz="914386" eaLnBrk="0" fontAlgn="base" hangingPunct="0">
              <a:spcBef>
                <a:spcPct val="0"/>
              </a:spcBef>
              <a:spcAft>
                <a:spcPct val="0"/>
              </a:spcAft>
              <a:defRPr>
                <a:solidFill>
                  <a:schemeClr val="tx1"/>
                </a:solidFill>
                <a:latin typeface="Arial" charset="0"/>
                <a:ea typeface="ＭＳ Ｐゴシック" pitchFamily="34" charset="-128"/>
              </a:defRPr>
            </a:lvl7pPr>
            <a:lvl8pPr marL="3364692" indent="-224312" defTabSz="914386" eaLnBrk="0" fontAlgn="base" hangingPunct="0">
              <a:spcBef>
                <a:spcPct val="0"/>
              </a:spcBef>
              <a:spcAft>
                <a:spcPct val="0"/>
              </a:spcAft>
              <a:defRPr>
                <a:solidFill>
                  <a:schemeClr val="tx1"/>
                </a:solidFill>
                <a:latin typeface="Arial" charset="0"/>
                <a:ea typeface="ＭＳ Ｐゴシック" pitchFamily="34" charset="-128"/>
              </a:defRPr>
            </a:lvl8pPr>
            <a:lvl9pPr marL="3813317" indent="-224312" defTabSz="914386" eaLnBrk="0" fontAlgn="base" hangingPunct="0">
              <a:spcBef>
                <a:spcPct val="0"/>
              </a:spcBef>
              <a:spcAft>
                <a:spcPct val="0"/>
              </a:spcAft>
              <a:defRPr>
                <a:solidFill>
                  <a:schemeClr val="tx1"/>
                </a:solidFill>
                <a:latin typeface="Arial" charset="0"/>
                <a:ea typeface="ＭＳ Ｐゴシック" pitchFamily="34" charset="-128"/>
              </a:defRPr>
            </a:lvl9pPr>
          </a:lstStyle>
          <a:p>
            <a:fld id="{C27ED2CC-3F2C-4844-9FA8-1E3ED8FB1400}" type="slidenum">
              <a:rPr lang="en-US" altLang="en-US" smtClean="0">
                <a:solidFill>
                  <a:prstClr val="black"/>
                </a:solidFill>
                <a:latin typeface="Times New Roman" pitchFamily="18" charset="0"/>
              </a:rPr>
              <a:pPr/>
              <a:t>4</a:t>
            </a:fld>
            <a:endParaRPr lang="en-US" altLang="en-US" dirty="0" smtClean="0">
              <a:solidFill>
                <a:prstClr val="black"/>
              </a:solidFill>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to do now?</a:t>
            </a:r>
            <a:endParaRPr lang="en-US" dirty="0"/>
          </a:p>
        </p:txBody>
      </p:sp>
      <p:sp>
        <p:nvSpPr>
          <p:cNvPr id="4" name="Slide Number Placeholder 3"/>
          <p:cNvSpPr>
            <a:spLocks noGrp="1"/>
          </p:cNvSpPr>
          <p:nvPr>
            <p:ph type="sldNum" sz="quarter" idx="10"/>
          </p:nvPr>
        </p:nvSpPr>
        <p:spPr/>
        <p:txBody>
          <a:bodyPr/>
          <a:lstStyle/>
          <a:p>
            <a:fld id="{737E0EA8-B06C-439F-9AE9-2A10D32E8D3C}" type="slidenum">
              <a:rPr lang="en-US" smtClean="0"/>
              <a:t>5</a:t>
            </a:fld>
            <a:endParaRPr lang="en-US" dirty="0"/>
          </a:p>
        </p:txBody>
      </p:sp>
    </p:spTree>
    <p:extLst>
      <p:ext uri="{BB962C8B-B14F-4D97-AF65-F5344CB8AC3E}">
        <p14:creationId xmlns:p14="http://schemas.microsoft.com/office/powerpoint/2010/main" val="4257907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Here we see the key profile issues for an executive bonus arrangement which is used to pay for life insurance premiums..</a:t>
            </a:r>
          </a:p>
          <a:p>
            <a:endParaRPr lang="en-US" altLang="en-US" dirty="0" smtClean="0"/>
          </a:p>
          <a:p>
            <a:endParaRPr lang="en-US" altLang="en-US" dirty="0" smtClean="0"/>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6" eaLnBrk="0" hangingPunct="0">
              <a:defRPr>
                <a:solidFill>
                  <a:schemeClr val="tx1"/>
                </a:solidFill>
                <a:latin typeface="Arial" charset="0"/>
                <a:ea typeface="ＭＳ Ｐゴシック" pitchFamily="34" charset="-128"/>
              </a:defRPr>
            </a:lvl1pPr>
            <a:lvl2pPr marL="729017" indent="-280391" defTabSz="914386" eaLnBrk="0" hangingPunct="0">
              <a:defRPr>
                <a:solidFill>
                  <a:schemeClr val="tx1"/>
                </a:solidFill>
                <a:latin typeface="Arial" charset="0"/>
                <a:ea typeface="ＭＳ Ｐゴシック" pitchFamily="34" charset="-128"/>
              </a:defRPr>
            </a:lvl2pPr>
            <a:lvl3pPr marL="1121564" indent="-224312" defTabSz="914386" eaLnBrk="0" hangingPunct="0">
              <a:defRPr>
                <a:solidFill>
                  <a:schemeClr val="tx1"/>
                </a:solidFill>
                <a:latin typeface="Arial" charset="0"/>
                <a:ea typeface="ＭＳ Ｐゴシック" pitchFamily="34" charset="-128"/>
              </a:defRPr>
            </a:lvl3pPr>
            <a:lvl4pPr marL="1570189" indent="-224312" defTabSz="914386" eaLnBrk="0" hangingPunct="0">
              <a:defRPr>
                <a:solidFill>
                  <a:schemeClr val="tx1"/>
                </a:solidFill>
                <a:latin typeface="Arial" charset="0"/>
                <a:ea typeface="ＭＳ Ｐゴシック" pitchFamily="34" charset="-128"/>
              </a:defRPr>
            </a:lvl4pPr>
            <a:lvl5pPr marL="2018816" indent="-224312" defTabSz="914386" eaLnBrk="0" hangingPunct="0">
              <a:defRPr>
                <a:solidFill>
                  <a:schemeClr val="tx1"/>
                </a:solidFill>
                <a:latin typeface="Arial" charset="0"/>
                <a:ea typeface="ＭＳ Ｐゴシック" pitchFamily="34" charset="-128"/>
              </a:defRPr>
            </a:lvl5pPr>
            <a:lvl6pPr marL="2467441" indent="-224312" defTabSz="914386" eaLnBrk="0" fontAlgn="base" hangingPunct="0">
              <a:spcBef>
                <a:spcPct val="0"/>
              </a:spcBef>
              <a:spcAft>
                <a:spcPct val="0"/>
              </a:spcAft>
              <a:defRPr>
                <a:solidFill>
                  <a:schemeClr val="tx1"/>
                </a:solidFill>
                <a:latin typeface="Arial" charset="0"/>
                <a:ea typeface="ＭＳ Ｐゴシック" pitchFamily="34" charset="-128"/>
              </a:defRPr>
            </a:lvl6pPr>
            <a:lvl7pPr marL="2916065" indent="-224312" defTabSz="914386" eaLnBrk="0" fontAlgn="base" hangingPunct="0">
              <a:spcBef>
                <a:spcPct val="0"/>
              </a:spcBef>
              <a:spcAft>
                <a:spcPct val="0"/>
              </a:spcAft>
              <a:defRPr>
                <a:solidFill>
                  <a:schemeClr val="tx1"/>
                </a:solidFill>
                <a:latin typeface="Arial" charset="0"/>
                <a:ea typeface="ＭＳ Ｐゴシック" pitchFamily="34" charset="-128"/>
              </a:defRPr>
            </a:lvl7pPr>
            <a:lvl8pPr marL="3364692" indent="-224312" defTabSz="914386" eaLnBrk="0" fontAlgn="base" hangingPunct="0">
              <a:spcBef>
                <a:spcPct val="0"/>
              </a:spcBef>
              <a:spcAft>
                <a:spcPct val="0"/>
              </a:spcAft>
              <a:defRPr>
                <a:solidFill>
                  <a:schemeClr val="tx1"/>
                </a:solidFill>
                <a:latin typeface="Arial" charset="0"/>
                <a:ea typeface="ＭＳ Ｐゴシック" pitchFamily="34" charset="-128"/>
              </a:defRPr>
            </a:lvl8pPr>
            <a:lvl9pPr marL="3813317" indent="-224312" defTabSz="914386" eaLnBrk="0" fontAlgn="base" hangingPunct="0">
              <a:spcBef>
                <a:spcPct val="0"/>
              </a:spcBef>
              <a:spcAft>
                <a:spcPct val="0"/>
              </a:spcAft>
              <a:defRPr>
                <a:solidFill>
                  <a:schemeClr val="tx1"/>
                </a:solidFill>
                <a:latin typeface="Arial" charset="0"/>
                <a:ea typeface="ＭＳ Ｐゴシック" pitchFamily="34" charset="-128"/>
              </a:defRPr>
            </a:lvl9pPr>
          </a:lstStyle>
          <a:p>
            <a:fld id="{4B5DA8C6-6A5D-4660-B242-0869D8945C36}" type="slidenum">
              <a:rPr lang="en-US" altLang="en-US" smtClean="0">
                <a:solidFill>
                  <a:prstClr val="black"/>
                </a:solidFill>
                <a:latin typeface="Times New Roman" pitchFamily="18" charset="0"/>
              </a:rPr>
              <a:pPr/>
              <a:t>6</a:t>
            </a:fld>
            <a:endParaRPr lang="en-US" altLang="en-US" dirty="0" smtClean="0">
              <a:solidFill>
                <a:prstClr val="black"/>
              </a:solidFill>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Here we see the key profile issues for a salary continuation arrangement.</a:t>
            </a:r>
          </a:p>
          <a:p>
            <a:endParaRPr lang="en-US" altLang="en-US" dirty="0" smtClean="0"/>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6" eaLnBrk="0" hangingPunct="0">
              <a:defRPr>
                <a:solidFill>
                  <a:schemeClr val="tx1"/>
                </a:solidFill>
                <a:latin typeface="Arial" charset="0"/>
                <a:ea typeface="ＭＳ Ｐゴシック" pitchFamily="34" charset="-128"/>
              </a:defRPr>
            </a:lvl1pPr>
            <a:lvl2pPr marL="729017" indent="-280391" defTabSz="914386" eaLnBrk="0" hangingPunct="0">
              <a:defRPr>
                <a:solidFill>
                  <a:schemeClr val="tx1"/>
                </a:solidFill>
                <a:latin typeface="Arial" charset="0"/>
                <a:ea typeface="ＭＳ Ｐゴシック" pitchFamily="34" charset="-128"/>
              </a:defRPr>
            </a:lvl2pPr>
            <a:lvl3pPr marL="1121564" indent="-224312" defTabSz="914386" eaLnBrk="0" hangingPunct="0">
              <a:defRPr>
                <a:solidFill>
                  <a:schemeClr val="tx1"/>
                </a:solidFill>
                <a:latin typeface="Arial" charset="0"/>
                <a:ea typeface="ＭＳ Ｐゴシック" pitchFamily="34" charset="-128"/>
              </a:defRPr>
            </a:lvl3pPr>
            <a:lvl4pPr marL="1570189" indent="-224312" defTabSz="914386" eaLnBrk="0" hangingPunct="0">
              <a:defRPr>
                <a:solidFill>
                  <a:schemeClr val="tx1"/>
                </a:solidFill>
                <a:latin typeface="Arial" charset="0"/>
                <a:ea typeface="ＭＳ Ｐゴシック" pitchFamily="34" charset="-128"/>
              </a:defRPr>
            </a:lvl4pPr>
            <a:lvl5pPr marL="2018816" indent="-224312" defTabSz="914386" eaLnBrk="0" hangingPunct="0">
              <a:defRPr>
                <a:solidFill>
                  <a:schemeClr val="tx1"/>
                </a:solidFill>
                <a:latin typeface="Arial" charset="0"/>
                <a:ea typeface="ＭＳ Ｐゴシック" pitchFamily="34" charset="-128"/>
              </a:defRPr>
            </a:lvl5pPr>
            <a:lvl6pPr marL="2467441" indent="-224312" defTabSz="914386" eaLnBrk="0" fontAlgn="base" hangingPunct="0">
              <a:spcBef>
                <a:spcPct val="0"/>
              </a:spcBef>
              <a:spcAft>
                <a:spcPct val="0"/>
              </a:spcAft>
              <a:defRPr>
                <a:solidFill>
                  <a:schemeClr val="tx1"/>
                </a:solidFill>
                <a:latin typeface="Arial" charset="0"/>
                <a:ea typeface="ＭＳ Ｐゴシック" pitchFamily="34" charset="-128"/>
              </a:defRPr>
            </a:lvl6pPr>
            <a:lvl7pPr marL="2916065" indent="-224312" defTabSz="914386" eaLnBrk="0" fontAlgn="base" hangingPunct="0">
              <a:spcBef>
                <a:spcPct val="0"/>
              </a:spcBef>
              <a:spcAft>
                <a:spcPct val="0"/>
              </a:spcAft>
              <a:defRPr>
                <a:solidFill>
                  <a:schemeClr val="tx1"/>
                </a:solidFill>
                <a:latin typeface="Arial" charset="0"/>
                <a:ea typeface="ＭＳ Ｐゴシック" pitchFamily="34" charset="-128"/>
              </a:defRPr>
            </a:lvl7pPr>
            <a:lvl8pPr marL="3364692" indent="-224312" defTabSz="914386" eaLnBrk="0" fontAlgn="base" hangingPunct="0">
              <a:spcBef>
                <a:spcPct val="0"/>
              </a:spcBef>
              <a:spcAft>
                <a:spcPct val="0"/>
              </a:spcAft>
              <a:defRPr>
                <a:solidFill>
                  <a:schemeClr val="tx1"/>
                </a:solidFill>
                <a:latin typeface="Arial" charset="0"/>
                <a:ea typeface="ＭＳ Ｐゴシック" pitchFamily="34" charset="-128"/>
              </a:defRPr>
            </a:lvl8pPr>
            <a:lvl9pPr marL="3813317" indent="-224312" defTabSz="914386" eaLnBrk="0" fontAlgn="base" hangingPunct="0">
              <a:spcBef>
                <a:spcPct val="0"/>
              </a:spcBef>
              <a:spcAft>
                <a:spcPct val="0"/>
              </a:spcAft>
              <a:defRPr>
                <a:solidFill>
                  <a:schemeClr val="tx1"/>
                </a:solidFill>
                <a:latin typeface="Arial" charset="0"/>
                <a:ea typeface="ＭＳ Ｐゴシック" pitchFamily="34" charset="-128"/>
              </a:defRPr>
            </a:lvl9pPr>
          </a:lstStyle>
          <a:p>
            <a:fld id="{0ACC2922-D81B-4F77-9D2F-12E3080C3938}" type="slidenum">
              <a:rPr lang="en-US" altLang="en-US" smtClean="0">
                <a:solidFill>
                  <a:prstClr val="black"/>
                </a:solidFill>
                <a:latin typeface="Times New Roman" pitchFamily="18" charset="0"/>
              </a:rPr>
              <a:pPr/>
              <a:t>7</a:t>
            </a:fld>
            <a:endParaRPr lang="en-US" altLang="en-US" dirty="0" smtClean="0">
              <a:solidFill>
                <a:prstClr val="black"/>
              </a:solidFill>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Here we see the key profile issues for a split dollar economic benefit arrangement.</a:t>
            </a:r>
          </a:p>
          <a:p>
            <a:endParaRPr lang="en-US" altLang="en-US" dirty="0" smtClean="0"/>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6" eaLnBrk="0" hangingPunct="0">
              <a:defRPr>
                <a:solidFill>
                  <a:schemeClr val="tx1"/>
                </a:solidFill>
                <a:latin typeface="Arial" charset="0"/>
                <a:ea typeface="ＭＳ Ｐゴシック" pitchFamily="34" charset="-128"/>
              </a:defRPr>
            </a:lvl1pPr>
            <a:lvl2pPr marL="729017" indent="-280391" defTabSz="914386" eaLnBrk="0" hangingPunct="0">
              <a:defRPr>
                <a:solidFill>
                  <a:schemeClr val="tx1"/>
                </a:solidFill>
                <a:latin typeface="Arial" charset="0"/>
                <a:ea typeface="ＭＳ Ｐゴシック" pitchFamily="34" charset="-128"/>
              </a:defRPr>
            </a:lvl2pPr>
            <a:lvl3pPr marL="1121564" indent="-224312" defTabSz="914386" eaLnBrk="0" hangingPunct="0">
              <a:defRPr>
                <a:solidFill>
                  <a:schemeClr val="tx1"/>
                </a:solidFill>
                <a:latin typeface="Arial" charset="0"/>
                <a:ea typeface="ＭＳ Ｐゴシック" pitchFamily="34" charset="-128"/>
              </a:defRPr>
            </a:lvl3pPr>
            <a:lvl4pPr marL="1570189" indent="-224312" defTabSz="914386" eaLnBrk="0" hangingPunct="0">
              <a:defRPr>
                <a:solidFill>
                  <a:schemeClr val="tx1"/>
                </a:solidFill>
                <a:latin typeface="Arial" charset="0"/>
                <a:ea typeface="ＭＳ Ｐゴシック" pitchFamily="34" charset="-128"/>
              </a:defRPr>
            </a:lvl4pPr>
            <a:lvl5pPr marL="2018816" indent="-224312" defTabSz="914386" eaLnBrk="0" hangingPunct="0">
              <a:defRPr>
                <a:solidFill>
                  <a:schemeClr val="tx1"/>
                </a:solidFill>
                <a:latin typeface="Arial" charset="0"/>
                <a:ea typeface="ＭＳ Ｐゴシック" pitchFamily="34" charset="-128"/>
              </a:defRPr>
            </a:lvl5pPr>
            <a:lvl6pPr marL="2467441" indent="-224312" defTabSz="914386" eaLnBrk="0" fontAlgn="base" hangingPunct="0">
              <a:spcBef>
                <a:spcPct val="0"/>
              </a:spcBef>
              <a:spcAft>
                <a:spcPct val="0"/>
              </a:spcAft>
              <a:defRPr>
                <a:solidFill>
                  <a:schemeClr val="tx1"/>
                </a:solidFill>
                <a:latin typeface="Arial" charset="0"/>
                <a:ea typeface="ＭＳ Ｐゴシック" pitchFamily="34" charset="-128"/>
              </a:defRPr>
            </a:lvl6pPr>
            <a:lvl7pPr marL="2916065" indent="-224312" defTabSz="914386" eaLnBrk="0" fontAlgn="base" hangingPunct="0">
              <a:spcBef>
                <a:spcPct val="0"/>
              </a:spcBef>
              <a:spcAft>
                <a:spcPct val="0"/>
              </a:spcAft>
              <a:defRPr>
                <a:solidFill>
                  <a:schemeClr val="tx1"/>
                </a:solidFill>
                <a:latin typeface="Arial" charset="0"/>
                <a:ea typeface="ＭＳ Ｐゴシック" pitchFamily="34" charset="-128"/>
              </a:defRPr>
            </a:lvl7pPr>
            <a:lvl8pPr marL="3364692" indent="-224312" defTabSz="914386" eaLnBrk="0" fontAlgn="base" hangingPunct="0">
              <a:spcBef>
                <a:spcPct val="0"/>
              </a:spcBef>
              <a:spcAft>
                <a:spcPct val="0"/>
              </a:spcAft>
              <a:defRPr>
                <a:solidFill>
                  <a:schemeClr val="tx1"/>
                </a:solidFill>
                <a:latin typeface="Arial" charset="0"/>
                <a:ea typeface="ＭＳ Ｐゴシック" pitchFamily="34" charset="-128"/>
              </a:defRPr>
            </a:lvl8pPr>
            <a:lvl9pPr marL="3813317" indent="-224312" defTabSz="914386" eaLnBrk="0" fontAlgn="base" hangingPunct="0">
              <a:spcBef>
                <a:spcPct val="0"/>
              </a:spcBef>
              <a:spcAft>
                <a:spcPct val="0"/>
              </a:spcAft>
              <a:defRPr>
                <a:solidFill>
                  <a:schemeClr val="tx1"/>
                </a:solidFill>
                <a:latin typeface="Arial" charset="0"/>
                <a:ea typeface="ＭＳ Ｐゴシック" pitchFamily="34" charset="-128"/>
              </a:defRPr>
            </a:lvl9pPr>
          </a:lstStyle>
          <a:p>
            <a:fld id="{58D7B05F-0837-4D71-A16A-CE754308EC89}" type="slidenum">
              <a:rPr lang="en-US" altLang="en-US" smtClean="0">
                <a:solidFill>
                  <a:prstClr val="black"/>
                </a:solidFill>
                <a:latin typeface="Times New Roman" pitchFamily="18" charset="0"/>
              </a:rPr>
              <a:pPr/>
              <a:t>8</a:t>
            </a:fld>
            <a:endParaRPr lang="en-US" altLang="en-US" dirty="0" smtClean="0">
              <a:solidFill>
                <a:prstClr val="black"/>
              </a:solidFill>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Here we see the key profile issues for a split dollar loan arrangement.</a:t>
            </a:r>
          </a:p>
          <a:p>
            <a:endParaRPr lang="en-US" altLang="en-US" dirty="0" smtClean="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386" eaLnBrk="0" hangingPunct="0">
              <a:defRPr>
                <a:solidFill>
                  <a:schemeClr val="tx1"/>
                </a:solidFill>
                <a:latin typeface="Arial" charset="0"/>
                <a:ea typeface="ＭＳ Ｐゴシック" pitchFamily="34" charset="-128"/>
              </a:defRPr>
            </a:lvl1pPr>
            <a:lvl2pPr marL="729017" indent="-280391" defTabSz="914386" eaLnBrk="0" hangingPunct="0">
              <a:defRPr>
                <a:solidFill>
                  <a:schemeClr val="tx1"/>
                </a:solidFill>
                <a:latin typeface="Arial" charset="0"/>
                <a:ea typeface="ＭＳ Ｐゴシック" pitchFamily="34" charset="-128"/>
              </a:defRPr>
            </a:lvl2pPr>
            <a:lvl3pPr marL="1121564" indent="-224312" defTabSz="914386" eaLnBrk="0" hangingPunct="0">
              <a:defRPr>
                <a:solidFill>
                  <a:schemeClr val="tx1"/>
                </a:solidFill>
                <a:latin typeface="Arial" charset="0"/>
                <a:ea typeface="ＭＳ Ｐゴシック" pitchFamily="34" charset="-128"/>
              </a:defRPr>
            </a:lvl3pPr>
            <a:lvl4pPr marL="1570189" indent="-224312" defTabSz="914386" eaLnBrk="0" hangingPunct="0">
              <a:defRPr>
                <a:solidFill>
                  <a:schemeClr val="tx1"/>
                </a:solidFill>
                <a:latin typeface="Arial" charset="0"/>
                <a:ea typeface="ＭＳ Ｐゴシック" pitchFamily="34" charset="-128"/>
              </a:defRPr>
            </a:lvl4pPr>
            <a:lvl5pPr marL="2018816" indent="-224312" defTabSz="914386" eaLnBrk="0" hangingPunct="0">
              <a:defRPr>
                <a:solidFill>
                  <a:schemeClr val="tx1"/>
                </a:solidFill>
                <a:latin typeface="Arial" charset="0"/>
                <a:ea typeface="ＭＳ Ｐゴシック" pitchFamily="34" charset="-128"/>
              </a:defRPr>
            </a:lvl5pPr>
            <a:lvl6pPr marL="2467441" indent="-224312" defTabSz="914386" eaLnBrk="0" fontAlgn="base" hangingPunct="0">
              <a:spcBef>
                <a:spcPct val="0"/>
              </a:spcBef>
              <a:spcAft>
                <a:spcPct val="0"/>
              </a:spcAft>
              <a:defRPr>
                <a:solidFill>
                  <a:schemeClr val="tx1"/>
                </a:solidFill>
                <a:latin typeface="Arial" charset="0"/>
                <a:ea typeface="ＭＳ Ｐゴシック" pitchFamily="34" charset="-128"/>
              </a:defRPr>
            </a:lvl6pPr>
            <a:lvl7pPr marL="2916065" indent="-224312" defTabSz="914386" eaLnBrk="0" fontAlgn="base" hangingPunct="0">
              <a:spcBef>
                <a:spcPct val="0"/>
              </a:spcBef>
              <a:spcAft>
                <a:spcPct val="0"/>
              </a:spcAft>
              <a:defRPr>
                <a:solidFill>
                  <a:schemeClr val="tx1"/>
                </a:solidFill>
                <a:latin typeface="Arial" charset="0"/>
                <a:ea typeface="ＭＳ Ｐゴシック" pitchFamily="34" charset="-128"/>
              </a:defRPr>
            </a:lvl7pPr>
            <a:lvl8pPr marL="3364692" indent="-224312" defTabSz="914386" eaLnBrk="0" fontAlgn="base" hangingPunct="0">
              <a:spcBef>
                <a:spcPct val="0"/>
              </a:spcBef>
              <a:spcAft>
                <a:spcPct val="0"/>
              </a:spcAft>
              <a:defRPr>
                <a:solidFill>
                  <a:schemeClr val="tx1"/>
                </a:solidFill>
                <a:latin typeface="Arial" charset="0"/>
                <a:ea typeface="ＭＳ Ｐゴシック" pitchFamily="34" charset="-128"/>
              </a:defRPr>
            </a:lvl8pPr>
            <a:lvl9pPr marL="3813317" indent="-224312" defTabSz="914386" eaLnBrk="0" fontAlgn="base" hangingPunct="0">
              <a:spcBef>
                <a:spcPct val="0"/>
              </a:spcBef>
              <a:spcAft>
                <a:spcPct val="0"/>
              </a:spcAft>
              <a:defRPr>
                <a:solidFill>
                  <a:schemeClr val="tx1"/>
                </a:solidFill>
                <a:latin typeface="Arial" charset="0"/>
                <a:ea typeface="ＭＳ Ｐゴシック" pitchFamily="34" charset="-128"/>
              </a:defRPr>
            </a:lvl9pPr>
          </a:lstStyle>
          <a:p>
            <a:fld id="{3B5F3F78-32DF-4B88-B86A-FFD1FD4F99E2}" type="slidenum">
              <a:rPr lang="en-US" altLang="en-US" smtClean="0">
                <a:solidFill>
                  <a:prstClr val="black"/>
                </a:solidFill>
                <a:latin typeface="Times New Roman" pitchFamily="18" charset="0"/>
              </a:rPr>
              <a:pPr/>
              <a:t>9</a:t>
            </a:fld>
            <a:endParaRPr lang="en-US" altLang="en-US" dirty="0" smtClean="0">
              <a:solidFill>
                <a:prstClr val="black"/>
              </a:solidFill>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9" name="Group 8"/>
          <p:cNvGrpSpPr/>
          <p:nvPr userDrawn="1"/>
        </p:nvGrpSpPr>
        <p:grpSpPr>
          <a:xfrm>
            <a:off x="-1" y="0"/>
            <a:ext cx="9144001" cy="6856808"/>
            <a:chOff x="-1" y="0"/>
            <a:chExt cx="6524701" cy="4892675"/>
          </a:xfrm>
        </p:grpSpPr>
        <p:pic>
          <p:nvPicPr>
            <p:cNvPr id="10" name="Picture 9"/>
            <p:cNvPicPr>
              <a:picLocks noChangeAspect="1"/>
            </p:cNvPicPr>
            <p:nvPr userDrawn="1"/>
          </p:nvPicPr>
          <p:blipFill rotWithShape="1">
            <a:blip r:embed="rId2" cstate="print">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a:ext>
              </a:extLst>
            </a:blip>
            <a:srcRect/>
            <a:stretch/>
          </p:blipFill>
          <p:spPr>
            <a:xfrm>
              <a:off x="1134" y="0"/>
              <a:ext cx="6523566" cy="4892675"/>
            </a:xfrm>
            <a:prstGeom prst="rect">
              <a:avLst/>
            </a:prstGeom>
          </p:spPr>
        </p:pic>
        <p:sp>
          <p:nvSpPr>
            <p:cNvPr id="13" name="Rectangle 12"/>
            <p:cNvSpPr/>
            <p:nvPr userDrawn="1"/>
          </p:nvSpPr>
          <p:spPr>
            <a:xfrm>
              <a:off x="-1" y="0"/>
              <a:ext cx="6524701" cy="4892675"/>
            </a:xfrm>
            <a:prstGeom prst="rect">
              <a:avLst/>
            </a:prstGeom>
            <a:gradFill flip="none" rotWithShape="1">
              <a:gsLst>
                <a:gs pos="49000">
                  <a:srgbClr val="B99B47">
                    <a:alpha val="0"/>
                  </a:srgbClr>
                </a:gs>
                <a:gs pos="89000">
                  <a:schemeClr val="bg1">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4" name="Rectangle 13"/>
            <p:cNvSpPr/>
            <p:nvPr userDrawn="1"/>
          </p:nvSpPr>
          <p:spPr>
            <a:xfrm>
              <a:off x="0" y="320753"/>
              <a:ext cx="3261784" cy="1309098"/>
            </a:xfrm>
            <a:prstGeom prst="rect">
              <a:avLst/>
            </a:prstGeom>
            <a:solidFill>
              <a:srgbClr val="3D9B35">
                <a:alpha val="8117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pic>
          <p:nvPicPr>
            <p:cNvPr id="15" name="Picture 6" descr="NLGWhite.png"/>
            <p:cNvPicPr>
              <a:picLocks noChangeAspect="1"/>
            </p:cNvPicPr>
            <p:nvPr userDrawn="1"/>
          </p:nvPicPr>
          <p:blipFill>
            <a:blip r:embed="rId4"/>
            <a:srcRect/>
            <a:stretch>
              <a:fillRect/>
            </a:stretch>
          </p:blipFill>
          <p:spPr bwMode="auto">
            <a:xfrm>
              <a:off x="659101" y="506110"/>
              <a:ext cx="2442355" cy="960496"/>
            </a:xfrm>
            <a:prstGeom prst="rect">
              <a:avLst/>
            </a:prstGeom>
            <a:noFill/>
            <a:ln w="9525">
              <a:noFill/>
              <a:miter lim="800000"/>
              <a:headEnd/>
              <a:tailEnd/>
            </a:ln>
          </p:spPr>
        </p:pic>
        <p:sp>
          <p:nvSpPr>
            <p:cNvPr id="16" name="TextBox 15"/>
            <p:cNvSpPr txBox="1"/>
            <p:nvPr userDrawn="1"/>
          </p:nvSpPr>
          <p:spPr>
            <a:xfrm>
              <a:off x="165855" y="3690368"/>
              <a:ext cx="5983694" cy="724726"/>
            </a:xfrm>
            <a:prstGeom prst="rect">
              <a:avLst/>
            </a:prstGeom>
            <a:noFill/>
          </p:spPr>
          <p:txBody>
            <a:bodyPr wrap="square">
              <a:spAutoFit/>
            </a:bodyPr>
            <a:lstStyle/>
            <a:p>
              <a:pPr algn="just" defTabSz="457200" fontAlgn="base">
                <a:spcBef>
                  <a:spcPct val="0"/>
                </a:spcBef>
                <a:spcAft>
                  <a:spcPts val="600"/>
                </a:spcAft>
                <a:defRPr/>
              </a:pPr>
              <a:r>
                <a:rPr lang="en-US" sz="1000" b="1" dirty="0">
                  <a:solidFill>
                    <a:srgbClr val="FFFFFF"/>
                  </a:solidFill>
                  <a:ea typeface="ＭＳ Ｐゴシック" pitchFamily="34" charset="-128"/>
                </a:rPr>
                <a:t>National Life Insurance Company</a:t>
              </a:r>
              <a:r>
                <a:rPr lang="en-US" sz="1000" b="1" baseline="30000" dirty="0">
                  <a:solidFill>
                    <a:srgbClr val="FFFFFF"/>
                  </a:solidFill>
                  <a:ea typeface="ＭＳ Ｐゴシック" pitchFamily="34" charset="-128"/>
                </a:rPr>
                <a:t>®</a:t>
              </a:r>
              <a:r>
                <a:rPr lang="en-US" sz="1000" b="1" dirty="0">
                  <a:solidFill>
                    <a:srgbClr val="FFFFFF"/>
                  </a:solidFill>
                  <a:ea typeface="ＭＳ Ｐゴシック" pitchFamily="34" charset="-128"/>
                </a:rPr>
                <a:t> | Life Insurance Company of the Southwest</a:t>
              </a:r>
              <a:r>
                <a:rPr lang="en-US" sz="1000" b="1" baseline="30000" dirty="0">
                  <a:solidFill>
                    <a:srgbClr val="FFFFFF"/>
                  </a:solidFill>
                  <a:ea typeface="ＭＳ Ｐゴシック" pitchFamily="34" charset="-128"/>
                </a:rPr>
                <a:t>®</a:t>
              </a:r>
              <a:endParaRPr lang="en-US" sz="1200" dirty="0">
                <a:solidFill>
                  <a:srgbClr val="FFFFFF"/>
                </a:solidFill>
                <a:ea typeface="ＭＳ Ｐゴシック" pitchFamily="34" charset="-128"/>
              </a:endParaRPr>
            </a:p>
            <a:p>
              <a:pPr algn="just" defTabSz="457200" fontAlgn="base">
                <a:spcBef>
                  <a:spcPct val="0"/>
                </a:spcBef>
                <a:spcAft>
                  <a:spcPts val="600"/>
                </a:spcAft>
                <a:defRPr/>
              </a:pPr>
              <a:r>
                <a:rPr lang="en-US" sz="1000" dirty="0">
                  <a:solidFill>
                    <a:srgbClr val="FFFFFF"/>
                  </a:solidFill>
                  <a:ea typeface="ＭＳ Ｐゴシック" pitchFamily="34" charset="-128"/>
                </a:rPr>
                <a:t>National Life Group is a trade name of National Life Insurance Company, Montpelier, VT, Life Insurance Company of the Southwest (LSW), Addison, TX and their affiliates. Each company of NL Group is solely responsible for its own financial condition and contractual obligations. LSW is not an authorized insurer in New York and does not conduct insurance business in New York.</a:t>
              </a:r>
            </a:p>
            <a:p>
              <a:pPr algn="just" defTabSz="457200" fontAlgn="base">
                <a:spcBef>
                  <a:spcPct val="0"/>
                </a:spcBef>
                <a:spcAft>
                  <a:spcPts val="600"/>
                </a:spcAft>
                <a:defRPr/>
              </a:pPr>
              <a:r>
                <a:rPr lang="en-US" sz="1000" dirty="0">
                  <a:solidFill>
                    <a:prstClr val="white"/>
                  </a:solidFill>
                  <a:ea typeface="ＭＳ Ｐゴシック" pitchFamily="34" charset="-128"/>
                </a:rPr>
                <a:t>.</a:t>
              </a:r>
            </a:p>
          </p:txBody>
        </p:sp>
      </p:grpSp>
      <p:sp>
        <p:nvSpPr>
          <p:cNvPr id="2" name="Title 1"/>
          <p:cNvSpPr>
            <a:spLocks noGrp="1"/>
          </p:cNvSpPr>
          <p:nvPr>
            <p:ph type="ctrTitle" hasCustomPrompt="1"/>
          </p:nvPr>
        </p:nvSpPr>
        <p:spPr>
          <a:xfrm>
            <a:off x="1424717" y="2910998"/>
            <a:ext cx="7340408" cy="1670044"/>
          </a:xfrm>
        </p:spPr>
        <p:txBody>
          <a:bodyPr anchor="b">
            <a:normAutofit/>
          </a:bodyPr>
          <a:lstStyle>
            <a:lvl1pPr algn="r">
              <a:defRPr sz="4800"/>
            </a:lvl1pPr>
          </a:lstStyle>
          <a:p>
            <a:r>
              <a:rPr lang="en-US" dirty="0" smtClean="0"/>
              <a:t>CLICK TO EDIT MASTER TITLE STYLE</a:t>
            </a:r>
            <a:endParaRPr lang="en-US" dirty="0"/>
          </a:p>
        </p:txBody>
      </p:sp>
    </p:spTree>
    <p:extLst>
      <p:ext uri="{BB962C8B-B14F-4D97-AF65-F5344CB8AC3E}">
        <p14:creationId xmlns:p14="http://schemas.microsoft.com/office/powerpoint/2010/main" val="344197784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9F495958-F516-439A-814A-D2DC1CC7FCCF}" type="slidenum">
              <a:rPr lang="en-US" smtClean="0">
                <a:solidFill>
                  <a:srgbClr val="3D9B35"/>
                </a:solidFill>
              </a:rPr>
              <a:pPr/>
              <a:t>‹#›</a:t>
            </a:fld>
            <a:endParaRPr lang="en-US" dirty="0">
              <a:solidFill>
                <a:srgbClr val="3D9B35"/>
              </a:solidFill>
            </a:endParaRPr>
          </a:p>
        </p:txBody>
      </p:sp>
    </p:spTree>
    <p:extLst>
      <p:ext uri="{BB962C8B-B14F-4D97-AF65-F5344CB8AC3E}">
        <p14:creationId xmlns:p14="http://schemas.microsoft.com/office/powerpoint/2010/main" val="37265614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9F495958-F516-439A-814A-D2DC1CC7FCCF}" type="slidenum">
              <a:rPr lang="en-US" smtClean="0">
                <a:solidFill>
                  <a:srgbClr val="3D9B35"/>
                </a:solidFill>
              </a:rPr>
              <a:pPr/>
              <a:t>‹#›</a:t>
            </a:fld>
            <a:endParaRPr lang="en-US" dirty="0">
              <a:solidFill>
                <a:srgbClr val="3D9B35"/>
              </a:solidFill>
            </a:endParaRPr>
          </a:p>
        </p:txBody>
      </p:sp>
    </p:spTree>
    <p:extLst>
      <p:ext uri="{BB962C8B-B14F-4D97-AF65-F5344CB8AC3E}">
        <p14:creationId xmlns:p14="http://schemas.microsoft.com/office/powerpoint/2010/main" val="21199245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F495958-F516-439A-814A-D2DC1CC7FCCF}" type="slidenum">
              <a:rPr lang="en-US" smtClean="0">
                <a:solidFill>
                  <a:srgbClr val="3D9B35"/>
                </a:solidFill>
              </a:rPr>
              <a:pPr/>
              <a:t>‹#›</a:t>
            </a:fld>
            <a:endParaRPr lang="en-US" dirty="0">
              <a:solidFill>
                <a:srgbClr val="3D9B35"/>
              </a:solidFill>
            </a:endParaRPr>
          </a:p>
        </p:txBody>
      </p:sp>
      <p:sp>
        <p:nvSpPr>
          <p:cNvPr id="5" name="Rectangle 4"/>
          <p:cNvSpPr/>
          <p:nvPr userDrawn="1"/>
        </p:nvSpPr>
        <p:spPr>
          <a:xfrm>
            <a:off x="0" y="0"/>
            <a:ext cx="9144000" cy="152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Tree>
    <p:extLst>
      <p:ext uri="{BB962C8B-B14F-4D97-AF65-F5344CB8AC3E}">
        <p14:creationId xmlns:p14="http://schemas.microsoft.com/office/powerpoint/2010/main" val="11442953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print">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a:ext>
            </a:extLst>
          </a:blip>
          <a:srcRect/>
          <a:stretch/>
        </p:blipFill>
        <p:spPr>
          <a:xfrm>
            <a:off x="1592" y="2"/>
            <a:ext cx="9149193" cy="6858000"/>
          </a:xfrm>
          <a:prstGeom prst="rect">
            <a:avLst/>
          </a:prstGeom>
        </p:spPr>
      </p:pic>
      <p:sp>
        <p:nvSpPr>
          <p:cNvPr id="15" name="Rectangle 14"/>
          <p:cNvSpPr/>
          <p:nvPr userDrawn="1"/>
        </p:nvSpPr>
        <p:spPr>
          <a:xfrm>
            <a:off x="5" y="2"/>
            <a:ext cx="9150785" cy="6858000"/>
          </a:xfrm>
          <a:prstGeom prst="rect">
            <a:avLst/>
          </a:prstGeom>
          <a:gradFill flip="none" rotWithShape="1">
            <a:gsLst>
              <a:gs pos="49000">
                <a:srgbClr val="B99B47">
                  <a:alpha val="0"/>
                </a:srgbClr>
              </a:gs>
              <a:gs pos="89000">
                <a:schemeClr val="bg1">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8124" tIns="64062" rIns="128124" bIns="64062" rtlCol="0" anchor="ctr"/>
          <a:lstStyle/>
          <a:p>
            <a:pPr algn="ctr" fontAlgn="base">
              <a:spcBef>
                <a:spcPct val="0"/>
              </a:spcBef>
              <a:spcAft>
                <a:spcPct val="0"/>
              </a:spcAft>
            </a:pPr>
            <a:endParaRPr lang="en-US" dirty="0">
              <a:solidFill>
                <a:prstClr val="white"/>
              </a:solidFill>
            </a:endParaRPr>
          </a:p>
        </p:txBody>
      </p:sp>
      <p:sp>
        <p:nvSpPr>
          <p:cNvPr id="10" name="Rectangle 9"/>
          <p:cNvSpPr/>
          <p:nvPr userDrawn="1"/>
        </p:nvSpPr>
        <p:spPr>
          <a:xfrm>
            <a:off x="0" y="449595"/>
            <a:ext cx="4574598" cy="1834946"/>
          </a:xfrm>
          <a:prstGeom prst="rect">
            <a:avLst/>
          </a:prstGeom>
          <a:solidFill>
            <a:srgbClr val="3D9B35">
              <a:alpha val="8117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8124" tIns="64062" rIns="128124" bIns="64062" rtlCol="0" anchor="ctr"/>
          <a:lstStyle/>
          <a:p>
            <a:pPr algn="ctr" fontAlgn="base">
              <a:spcBef>
                <a:spcPct val="0"/>
              </a:spcBef>
              <a:spcAft>
                <a:spcPct val="0"/>
              </a:spcAft>
            </a:pPr>
            <a:endParaRPr lang="en-US" dirty="0">
              <a:solidFill>
                <a:prstClr val="white"/>
              </a:solidFill>
            </a:endParaRPr>
          </a:p>
        </p:txBody>
      </p:sp>
      <p:pic>
        <p:nvPicPr>
          <p:cNvPr id="13" name="Picture 6" descr="NLGWhite.png"/>
          <p:cNvPicPr>
            <a:picLocks noChangeAspect="1"/>
          </p:cNvPicPr>
          <p:nvPr userDrawn="1"/>
        </p:nvPicPr>
        <p:blipFill>
          <a:blip r:embed="rId4"/>
          <a:srcRect/>
          <a:stretch>
            <a:fillRect/>
          </a:stretch>
        </p:blipFill>
        <p:spPr bwMode="auto">
          <a:xfrm>
            <a:off x="924379" y="709408"/>
            <a:ext cx="3425362" cy="1346315"/>
          </a:xfrm>
          <a:prstGeom prst="rect">
            <a:avLst/>
          </a:prstGeom>
          <a:noFill/>
          <a:ln w="9525">
            <a:noFill/>
            <a:miter lim="800000"/>
            <a:headEnd/>
            <a:tailEnd/>
          </a:ln>
        </p:spPr>
      </p:pic>
      <p:sp>
        <p:nvSpPr>
          <p:cNvPr id="2" name="Title 1"/>
          <p:cNvSpPr>
            <a:spLocks noGrp="1"/>
          </p:cNvSpPr>
          <p:nvPr userDrawn="1">
            <p:ph type="ctrTitle" hasCustomPrompt="1"/>
          </p:nvPr>
        </p:nvSpPr>
        <p:spPr>
          <a:xfrm>
            <a:off x="1424717" y="2910998"/>
            <a:ext cx="7340408" cy="1670044"/>
          </a:xfrm>
        </p:spPr>
        <p:txBody>
          <a:bodyPr anchor="b">
            <a:normAutofit/>
          </a:bodyPr>
          <a:lstStyle>
            <a:lvl1pPr algn="r">
              <a:defRPr sz="4800"/>
            </a:lvl1pPr>
          </a:lstStyle>
          <a:p>
            <a:r>
              <a:rPr lang="en-US" dirty="0" smtClean="0"/>
              <a:t>CLICK TO EDIT MASTER TITLE STYLE</a:t>
            </a:r>
            <a:endParaRPr lang="en-US" dirty="0"/>
          </a:p>
        </p:txBody>
      </p:sp>
      <p:pic>
        <p:nvPicPr>
          <p:cNvPr id="5" name="Picture 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083599" y="794780"/>
            <a:ext cx="2411180" cy="1225219"/>
          </a:xfrm>
          <a:prstGeom prst="rect">
            <a:avLst/>
          </a:prstGeom>
        </p:spPr>
      </p:pic>
    </p:spTree>
    <p:extLst>
      <p:ext uri="{BB962C8B-B14F-4D97-AF65-F5344CB8AC3E}">
        <p14:creationId xmlns:p14="http://schemas.microsoft.com/office/powerpoint/2010/main" val="381147793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0"/>
            <a:ext cx="9144000" cy="1320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Placeholder 1"/>
          <p:cNvSpPr>
            <a:spLocks noGrp="1"/>
          </p:cNvSpPr>
          <p:nvPr>
            <p:ph type="title"/>
          </p:nvPr>
        </p:nvSpPr>
        <p:spPr>
          <a:xfrm>
            <a:off x="228600" y="142635"/>
            <a:ext cx="8686800" cy="1066800"/>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28600" y="1447801"/>
            <a:ext cx="8686800" cy="453096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218843" y="6328579"/>
            <a:ext cx="515803" cy="365125"/>
          </a:xfrm>
          <a:prstGeom prst="rect">
            <a:avLst/>
          </a:prstGeom>
        </p:spPr>
        <p:txBody>
          <a:bodyPr vert="horz" lIns="91440" tIns="45720" rIns="91440" bIns="45720" rtlCol="0" anchor="ctr"/>
          <a:lstStyle>
            <a:lvl1pPr algn="l">
              <a:defRPr sz="1200">
                <a:solidFill>
                  <a:schemeClr val="accent1"/>
                </a:solidFill>
              </a:defRPr>
            </a:lvl1pPr>
          </a:lstStyle>
          <a:p>
            <a:pPr fontAlgn="base">
              <a:spcBef>
                <a:spcPct val="0"/>
              </a:spcBef>
              <a:spcAft>
                <a:spcPct val="0"/>
              </a:spcAft>
            </a:pPr>
            <a:fld id="{9F495958-F516-439A-814A-D2DC1CC7FCCF}" type="slidenum">
              <a:rPr lang="en-US" smtClean="0">
                <a:solidFill>
                  <a:srgbClr val="3D9B35"/>
                </a:solidFill>
                <a:ea typeface="ＭＳ Ｐゴシック" pitchFamily="34" charset="-128"/>
              </a:rPr>
              <a:pPr fontAlgn="base">
                <a:spcBef>
                  <a:spcPct val="0"/>
                </a:spcBef>
                <a:spcAft>
                  <a:spcPct val="0"/>
                </a:spcAft>
              </a:pPr>
              <a:t>‹#›</a:t>
            </a:fld>
            <a:endParaRPr lang="en-US" dirty="0">
              <a:solidFill>
                <a:srgbClr val="3D9B35"/>
              </a:solidFill>
              <a:ea typeface="ＭＳ Ｐゴシック" pitchFamily="34" charset="-128"/>
            </a:endParaRPr>
          </a:p>
        </p:txBody>
      </p:sp>
      <p:sp>
        <p:nvSpPr>
          <p:cNvPr id="12" name="TextBox 11"/>
          <p:cNvSpPr txBox="1"/>
          <p:nvPr userDrawn="1"/>
        </p:nvSpPr>
        <p:spPr>
          <a:xfrm>
            <a:off x="811215" y="6280309"/>
            <a:ext cx="6174802" cy="461665"/>
          </a:xfrm>
          <a:prstGeom prst="rect">
            <a:avLst/>
          </a:prstGeom>
          <a:noFill/>
        </p:spPr>
        <p:txBody>
          <a:bodyPr wrap="square" anchor="ctr">
            <a:spAutoFit/>
          </a:bodyPr>
          <a:lstStyle/>
          <a:p>
            <a:pPr defTabSz="457200" fontAlgn="base">
              <a:spcBef>
                <a:spcPct val="0"/>
              </a:spcBef>
              <a:spcAft>
                <a:spcPct val="0"/>
              </a:spcAft>
              <a:defRPr/>
            </a:pPr>
            <a:r>
              <a:rPr lang="en-US" sz="1200" dirty="0">
                <a:solidFill>
                  <a:srgbClr val="D8D8D8">
                    <a:lumMod val="90000"/>
                  </a:srgbClr>
                </a:solidFill>
                <a:latin typeface="Arial Narrow" panose="020B0606020202030204" pitchFamily="34" charset="0"/>
                <a:ea typeface="ＭＳ Ｐゴシック" pitchFamily="34" charset="-128"/>
              </a:rPr>
              <a:t>© </a:t>
            </a:r>
            <a:r>
              <a:rPr lang="en-US" sz="1200" dirty="0" smtClean="0">
                <a:solidFill>
                  <a:srgbClr val="D8D8D8">
                    <a:lumMod val="90000"/>
                  </a:srgbClr>
                </a:solidFill>
                <a:latin typeface="Arial Narrow" panose="020B0606020202030204" pitchFamily="34" charset="0"/>
                <a:ea typeface="ＭＳ Ｐゴシック" pitchFamily="34" charset="-128"/>
              </a:rPr>
              <a:t>2016 </a:t>
            </a:r>
            <a:r>
              <a:rPr lang="en-US" sz="1200" dirty="0">
                <a:solidFill>
                  <a:srgbClr val="D8D8D8">
                    <a:lumMod val="90000"/>
                  </a:srgbClr>
                </a:solidFill>
                <a:latin typeface="Arial Narrow" panose="020B0606020202030204" pitchFamily="34" charset="0"/>
                <a:ea typeface="ＭＳ Ｐゴシック" pitchFamily="34" charset="-128"/>
              </a:rPr>
              <a:t>National Life Group</a:t>
            </a:r>
            <a:r>
              <a:rPr lang="en-US" sz="1200" baseline="30000" dirty="0">
                <a:solidFill>
                  <a:srgbClr val="D8D8D8">
                    <a:lumMod val="90000"/>
                  </a:srgbClr>
                </a:solidFill>
                <a:latin typeface="Arial Narrow" panose="020B0606020202030204" pitchFamily="34" charset="0"/>
                <a:ea typeface="ＭＳ Ｐゴシック" pitchFamily="34" charset="-128"/>
              </a:rPr>
              <a:t>® </a:t>
            </a:r>
            <a:br>
              <a:rPr lang="en-US" sz="1200" baseline="30000" dirty="0">
                <a:solidFill>
                  <a:srgbClr val="D8D8D8">
                    <a:lumMod val="90000"/>
                  </a:srgbClr>
                </a:solidFill>
                <a:latin typeface="Arial Narrow" panose="020B0606020202030204" pitchFamily="34" charset="0"/>
                <a:ea typeface="ＭＳ Ｐゴシック" pitchFamily="34" charset="-128"/>
              </a:rPr>
            </a:br>
            <a:r>
              <a:rPr lang="en-US" sz="1200" dirty="0" smtClean="0">
                <a:solidFill>
                  <a:srgbClr val="D8D8D8">
                    <a:lumMod val="90000"/>
                  </a:srgbClr>
                </a:solidFill>
                <a:latin typeface="Arial Narrow" panose="020B0606020202030204" pitchFamily="34" charset="0"/>
                <a:ea typeface="ＭＳ Ｐゴシック" pitchFamily="34" charset="-128"/>
              </a:rPr>
              <a:t>.</a:t>
            </a:r>
            <a:endParaRPr lang="en-US" sz="1200" dirty="0">
              <a:solidFill>
                <a:srgbClr val="D8D8D8">
                  <a:lumMod val="90000"/>
                </a:srgbClr>
              </a:solidFill>
              <a:latin typeface="Arial Narrow" panose="020B0606020202030204" pitchFamily="34" charset="0"/>
              <a:ea typeface="ＭＳ Ｐゴシック" pitchFamily="34" charset="-128"/>
            </a:endParaRPr>
          </a:p>
        </p:txBody>
      </p:sp>
    </p:spTree>
    <p:extLst>
      <p:ext uri="{BB962C8B-B14F-4D97-AF65-F5344CB8AC3E}">
        <p14:creationId xmlns:p14="http://schemas.microsoft.com/office/powerpoint/2010/main" val="16879392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lnSpc>
          <a:spcPct val="90000"/>
        </a:lnSpc>
        <a:spcBef>
          <a:spcPts val="1200"/>
        </a:spcBef>
        <a:buClr>
          <a:schemeClr val="accent1"/>
        </a:buClr>
        <a:buFont typeface="Arial" panose="020B0604020202020204" pitchFamily="34" charset="0"/>
        <a:buChar char="•"/>
        <a:defRPr sz="2800" kern="1200">
          <a:solidFill>
            <a:schemeClr val="accent2"/>
          </a:solidFill>
          <a:latin typeface="+mn-lt"/>
          <a:ea typeface="+mn-ea"/>
          <a:cs typeface="+mn-cs"/>
        </a:defRPr>
      </a:lvl1pPr>
      <a:lvl2pPr marL="742950" indent="-285750" algn="l" defTabSz="914400" rtl="0" eaLnBrk="1" latinLnBrk="0" hangingPunct="1">
        <a:lnSpc>
          <a:spcPct val="90000"/>
        </a:lnSpc>
        <a:spcBef>
          <a:spcPct val="20000"/>
        </a:spcBef>
        <a:buClr>
          <a:schemeClr val="accent1"/>
        </a:buClr>
        <a:buFont typeface="Arial" panose="020B0604020202020204" pitchFamily="34" charset="0"/>
        <a:buChar char="–"/>
        <a:defRPr sz="2400" kern="1200">
          <a:solidFill>
            <a:schemeClr val="accent2"/>
          </a:solidFill>
          <a:latin typeface="+mn-lt"/>
          <a:ea typeface="+mn-ea"/>
          <a:cs typeface="+mn-cs"/>
        </a:defRPr>
      </a:lvl2pPr>
      <a:lvl3pPr marL="1143000" indent="-228600" algn="l" defTabSz="914400" rtl="0" eaLnBrk="1" latinLnBrk="0" hangingPunct="1">
        <a:lnSpc>
          <a:spcPct val="90000"/>
        </a:lnSpc>
        <a:spcBef>
          <a:spcPct val="20000"/>
        </a:spcBef>
        <a:buClr>
          <a:schemeClr val="accent1"/>
        </a:buClr>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ct val="20000"/>
        </a:spcBef>
        <a:buClr>
          <a:schemeClr val="accent1"/>
        </a:buClr>
        <a:buFont typeface="Arial" panose="020B0604020202020204" pitchFamily="34" charset="0"/>
        <a:buChar char="–"/>
        <a:defRPr sz="1800" kern="1200">
          <a:solidFill>
            <a:schemeClr val="accent2"/>
          </a:solidFill>
          <a:latin typeface="+mn-lt"/>
          <a:ea typeface="+mn-ea"/>
          <a:cs typeface="+mn-cs"/>
        </a:defRPr>
      </a:lvl4pPr>
      <a:lvl5pPr marL="2057400" indent="-228600" algn="l" defTabSz="914400" rtl="0" eaLnBrk="1" latinLnBrk="0" hangingPunct="1">
        <a:lnSpc>
          <a:spcPct val="90000"/>
        </a:lnSpc>
        <a:spcBef>
          <a:spcPct val="20000"/>
        </a:spcBef>
        <a:buClr>
          <a:schemeClr val="accent1"/>
        </a:buClr>
        <a:buFont typeface="Arial" panose="020B0604020202020204" pitchFamily="34" charset="0"/>
        <a:buChar char="»"/>
        <a:defRPr sz="1800" kern="1200">
          <a:solidFill>
            <a:schemeClr val="accent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How to Choose an Executive Benefit Program</a:t>
            </a:r>
            <a:endParaRPr lang="en-US" dirty="0"/>
          </a:p>
        </p:txBody>
      </p:sp>
      <p:sp>
        <p:nvSpPr>
          <p:cNvPr id="3" name="Slide Number Placeholder 2"/>
          <p:cNvSpPr>
            <a:spLocks noGrp="1"/>
          </p:cNvSpPr>
          <p:nvPr>
            <p:ph type="sldNum" sz="quarter" idx="4294967295"/>
          </p:nvPr>
        </p:nvSpPr>
        <p:spPr>
          <a:xfrm>
            <a:off x="18010" y="6285126"/>
            <a:ext cx="1429790" cy="365125"/>
          </a:xfrm>
        </p:spPr>
        <p:txBody>
          <a:bodyPr/>
          <a:lstStyle/>
          <a:p>
            <a:r>
              <a:rPr lang="en-US" dirty="0" smtClean="0">
                <a:solidFill>
                  <a:srgbClr val="3D9B35"/>
                </a:solidFill>
              </a:rPr>
              <a:t>TC92318(1016)3</a:t>
            </a:r>
            <a:endParaRPr lang="en-US" dirty="0">
              <a:solidFill>
                <a:srgbClr val="3D9B35"/>
              </a:solidFill>
            </a:endParaRPr>
          </a:p>
        </p:txBody>
      </p:sp>
      <p:sp>
        <p:nvSpPr>
          <p:cNvPr id="5" name="TextBox 4"/>
          <p:cNvSpPr txBox="1"/>
          <p:nvPr/>
        </p:nvSpPr>
        <p:spPr>
          <a:xfrm>
            <a:off x="1143000" y="6442502"/>
            <a:ext cx="6248400" cy="415498"/>
          </a:xfrm>
          <a:prstGeom prst="rect">
            <a:avLst/>
          </a:prstGeom>
          <a:noFill/>
        </p:spPr>
        <p:txBody>
          <a:bodyPr wrap="square" rtlCol="0">
            <a:spAutoFit/>
          </a:bodyPr>
          <a:lstStyle/>
          <a:p>
            <a:pPr algn="ctr"/>
            <a:r>
              <a:rPr lang="en-US" sz="1050" dirty="0" smtClean="0">
                <a:solidFill>
                  <a:schemeClr val="bg1"/>
                </a:solidFill>
              </a:rPr>
              <a:t>This information is not intended as tax or legal advice.  For advice concerning your own situation, </a:t>
            </a:r>
          </a:p>
          <a:p>
            <a:pPr algn="ctr"/>
            <a:r>
              <a:rPr lang="en-US" sz="1050" dirty="0" smtClean="0">
                <a:solidFill>
                  <a:schemeClr val="bg1"/>
                </a:solidFill>
              </a:rPr>
              <a:t>please consult with your appropriate professional advisor.</a:t>
            </a:r>
            <a:endParaRPr lang="en-US" sz="1050" dirty="0">
              <a:solidFill>
                <a:schemeClr val="bg1"/>
              </a:solidFill>
            </a:endParaRPr>
          </a:p>
        </p:txBody>
      </p:sp>
      <p:sp>
        <p:nvSpPr>
          <p:cNvPr id="6" name="TextBox 5"/>
          <p:cNvSpPr txBox="1"/>
          <p:nvPr/>
        </p:nvSpPr>
        <p:spPr>
          <a:xfrm>
            <a:off x="304800" y="5954667"/>
            <a:ext cx="7662672" cy="228600"/>
          </a:xfrm>
          <a:prstGeom prst="rect">
            <a:avLst/>
          </a:prstGeom>
          <a:noFill/>
          <a:ln>
            <a:solidFill>
              <a:schemeClr val="bg1"/>
            </a:solidFill>
          </a:ln>
        </p:spPr>
        <p:txBody>
          <a:bodyPr wrap="square" lIns="45720" tIns="18288" rIns="45720" bIns="18288" rtlCol="0" anchor="ctr" anchorCtr="0">
            <a:noAutofit/>
          </a:bodyPr>
          <a:lstStyle/>
          <a:p>
            <a:pPr algn="ctr"/>
            <a:r>
              <a:rPr lang="en-US" sz="900" dirty="0" smtClean="0">
                <a:solidFill>
                  <a:schemeClr val="bg1"/>
                </a:solidFill>
                <a:latin typeface="Arial" charset="0"/>
                <a:ea typeface="Arial" charset="0"/>
                <a:cs typeface="Arial" charset="0"/>
              </a:rPr>
              <a:t>No bank or credit union guarantee | Not a deposit | Not FDIC/NCUA insured | May lose value | Not insured by any federal or state government agency</a:t>
            </a:r>
            <a:endParaRPr lang="en-US" sz="9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3232218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smtClean="0"/>
              <a:t>FOOTNOTES</a:t>
            </a:r>
          </a:p>
        </p:txBody>
      </p:sp>
      <p:sp>
        <p:nvSpPr>
          <p:cNvPr id="4" name="Content Placeholder 3"/>
          <p:cNvSpPr>
            <a:spLocks noGrp="1"/>
          </p:cNvSpPr>
          <p:nvPr>
            <p:ph idx="1"/>
          </p:nvPr>
        </p:nvSpPr>
        <p:spPr/>
        <p:txBody>
          <a:bodyPr>
            <a:noAutofit/>
          </a:bodyPr>
          <a:lstStyle/>
          <a:p>
            <a:pPr algn="just">
              <a:buFont typeface="Arial" charset="0"/>
              <a:buAutoNum type="arabicPeriod"/>
            </a:pPr>
            <a:r>
              <a:rPr lang="en-US" altLang="en-US" sz="2000" dirty="0"/>
              <a:t>Policy loans and withdrawals reduce the policy’s cash value and death benefit and may result in taxable event. Withdrawals up to the basis paid into the contract and loans thereafter will not create an immediate taxable event, but substantial tax ramifications could result upon       contract lapse or surrender.  Surrender changes may reduce the policy’s cash value in early years.</a:t>
            </a:r>
          </a:p>
          <a:p>
            <a:pPr algn="just">
              <a:buFontTx/>
              <a:buAutoNum type="arabicPeriod" startAt="2"/>
            </a:pPr>
            <a:r>
              <a:rPr lang="en-US" altLang="en-US" sz="2000" dirty="0"/>
              <a:t>It is possible that coverage will expire when either no premiums are paid following the initial premium, or subsequent premiums are insufficient to continue coverage.</a:t>
            </a:r>
          </a:p>
          <a:p>
            <a:pPr algn="just">
              <a:buFontTx/>
              <a:buAutoNum type="arabicPeriod" startAt="2"/>
            </a:pPr>
            <a:r>
              <a:rPr lang="en-US" altLang="en-US" sz="2000" dirty="0"/>
              <a:t>May be provided by optional riders that provide benefits in the event of a qualifying critical, chronic or terminal illness, critical injury, or disability.  Riders are supplemental benefits that can be added to a life insurance policy and are not suitable unless you also have a need for life insurance.  Riders are optional, may require additional premium and may not be available in all states or on all products</a:t>
            </a:r>
            <a:r>
              <a:rPr lang="en-US" altLang="en-US" sz="2000" dirty="0" smtClean="0"/>
              <a:t>.</a:t>
            </a:r>
            <a:endParaRPr lang="en-US" altLang="en-US" sz="2000" dirty="0"/>
          </a:p>
        </p:txBody>
      </p:sp>
      <p:sp>
        <p:nvSpPr>
          <p:cNvPr id="5" name="Slide Number Placeholder 4"/>
          <p:cNvSpPr>
            <a:spLocks noGrp="1"/>
          </p:cNvSpPr>
          <p:nvPr>
            <p:ph type="sldNum" sz="quarter" idx="12"/>
          </p:nvPr>
        </p:nvSpPr>
        <p:spPr/>
        <p:txBody>
          <a:bodyPr/>
          <a:lstStyle/>
          <a:p>
            <a:fld id="{9F495958-F516-439A-814A-D2DC1CC7FCCF}" type="slidenum">
              <a:rPr lang="en-US" smtClean="0"/>
              <a:t>10</a:t>
            </a:fld>
            <a:endParaRPr lang="en-US"/>
          </a:p>
        </p:txBody>
      </p:sp>
    </p:spTree>
    <p:extLst>
      <p:ext uri="{BB962C8B-B14F-4D97-AF65-F5344CB8AC3E}">
        <p14:creationId xmlns:p14="http://schemas.microsoft.com/office/powerpoint/2010/main" val="495392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Slide Number Placeholder 2"/>
          <p:cNvSpPr>
            <a:spLocks noGrp="1"/>
          </p:cNvSpPr>
          <p:nvPr>
            <p:ph type="sldNum" sz="quarter" idx="12"/>
          </p:nvPr>
        </p:nvSpPr>
        <p:spPr/>
        <p:txBody>
          <a:bodyPr/>
          <a:lstStyle/>
          <a:p>
            <a:fld id="{9F495958-F516-439A-814A-D2DC1CC7FCCF}" type="slidenum">
              <a:rPr lang="en-US" smtClean="0">
                <a:solidFill>
                  <a:srgbClr val="3D9B35"/>
                </a:solidFill>
              </a:rPr>
              <a:pPr/>
              <a:t>11</a:t>
            </a:fld>
            <a:endParaRPr lang="en-US" dirty="0">
              <a:solidFill>
                <a:srgbClr val="3D9B35"/>
              </a:solidFill>
            </a:endParaRPr>
          </a:p>
        </p:txBody>
      </p:sp>
      <p:grpSp>
        <p:nvGrpSpPr>
          <p:cNvPr id="4" name="Group 3"/>
          <p:cNvGrpSpPr/>
          <p:nvPr/>
        </p:nvGrpSpPr>
        <p:grpSpPr>
          <a:xfrm>
            <a:off x="584199" y="1925677"/>
            <a:ext cx="7150099" cy="555554"/>
            <a:chOff x="338667" y="3928096"/>
            <a:chExt cx="3938133" cy="451568"/>
          </a:xfrm>
        </p:grpSpPr>
        <p:sp>
          <p:nvSpPr>
            <p:cNvPr id="5" name="Rectangle 4"/>
            <p:cNvSpPr/>
            <p:nvPr/>
          </p:nvSpPr>
          <p:spPr>
            <a:xfrm>
              <a:off x="790233" y="3928097"/>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Consider Your Business Situation</a:t>
              </a:r>
            </a:p>
          </p:txBody>
        </p:sp>
        <p:sp>
          <p:nvSpPr>
            <p:cNvPr id="6" name="Rectangle 5"/>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grpSp>
        <p:nvGrpSpPr>
          <p:cNvPr id="7" name="Group 6"/>
          <p:cNvGrpSpPr/>
          <p:nvPr/>
        </p:nvGrpSpPr>
        <p:grpSpPr>
          <a:xfrm>
            <a:off x="584199" y="2765651"/>
            <a:ext cx="7150101" cy="555554"/>
            <a:chOff x="338667" y="4509232"/>
            <a:chExt cx="3938134" cy="451568"/>
          </a:xfrm>
        </p:grpSpPr>
        <p:sp>
          <p:nvSpPr>
            <p:cNvPr id="8" name="Rectangle 7"/>
            <p:cNvSpPr/>
            <p:nvPr/>
          </p:nvSpPr>
          <p:spPr>
            <a:xfrm>
              <a:off x="790233" y="4509234"/>
              <a:ext cx="3486568" cy="4515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Consider Your Personal Situation</a:t>
              </a:r>
            </a:p>
          </p:txBody>
        </p:sp>
        <p:sp>
          <p:nvSpPr>
            <p:cNvPr id="9" name="Rectangle 8"/>
            <p:cNvSpPr/>
            <p:nvPr/>
          </p:nvSpPr>
          <p:spPr>
            <a:xfrm>
              <a:off x="338667" y="4509232"/>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Arial Narrow" panose="020B0606020202030204" pitchFamily="34" charset="0"/>
                  <a:sym typeface="Wingdings 3"/>
                </a:rPr>
                <a:t></a:t>
              </a:r>
              <a:endParaRPr lang="en-US" sz="2000" dirty="0">
                <a:latin typeface="Arial Narrow" panose="020B0606020202030204" pitchFamily="34" charset="0"/>
              </a:endParaRPr>
            </a:p>
          </p:txBody>
        </p:sp>
      </p:grpSp>
      <p:grpSp>
        <p:nvGrpSpPr>
          <p:cNvPr id="10" name="Group 9"/>
          <p:cNvGrpSpPr/>
          <p:nvPr/>
        </p:nvGrpSpPr>
        <p:grpSpPr>
          <a:xfrm>
            <a:off x="584199" y="3605625"/>
            <a:ext cx="7150099" cy="555554"/>
            <a:chOff x="338667" y="3928096"/>
            <a:chExt cx="3938133" cy="451568"/>
          </a:xfrm>
        </p:grpSpPr>
        <p:sp>
          <p:nvSpPr>
            <p:cNvPr id="11" name="Rectangle 10"/>
            <p:cNvSpPr/>
            <p:nvPr/>
          </p:nvSpPr>
          <p:spPr>
            <a:xfrm>
              <a:off x="790233" y="3928097"/>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Identify the Key Issues </a:t>
              </a:r>
            </a:p>
          </p:txBody>
        </p:sp>
        <p:sp>
          <p:nvSpPr>
            <p:cNvPr id="12" name="Rectangle 11"/>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grpSp>
        <p:nvGrpSpPr>
          <p:cNvPr id="13" name="Group 12"/>
          <p:cNvGrpSpPr/>
          <p:nvPr/>
        </p:nvGrpSpPr>
        <p:grpSpPr>
          <a:xfrm>
            <a:off x="584199" y="4445598"/>
            <a:ext cx="7150099" cy="555555"/>
            <a:chOff x="338667" y="3928096"/>
            <a:chExt cx="3938133" cy="451569"/>
          </a:xfrm>
        </p:grpSpPr>
        <p:sp>
          <p:nvSpPr>
            <p:cNvPr id="14" name="Rectangle 13"/>
            <p:cNvSpPr/>
            <p:nvPr/>
          </p:nvSpPr>
          <p:spPr>
            <a:xfrm>
              <a:off x="790233" y="3928098"/>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Review and Discuss With Your Planning Team</a:t>
              </a:r>
            </a:p>
          </p:txBody>
        </p:sp>
        <p:sp>
          <p:nvSpPr>
            <p:cNvPr id="15" name="Rectangle 14"/>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spTree>
    <p:extLst>
      <p:ext uri="{BB962C8B-B14F-4D97-AF65-F5344CB8AC3E}">
        <p14:creationId xmlns:p14="http://schemas.microsoft.com/office/powerpoint/2010/main" val="44307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4"/>
          <p:cNvSpPr>
            <a:spLocks noGrp="1"/>
          </p:cNvSpPr>
          <p:nvPr>
            <p:ph type="title"/>
          </p:nvPr>
        </p:nvSpPr>
        <p:spPr/>
        <p:txBody>
          <a:bodyPr/>
          <a:lstStyle/>
          <a:p>
            <a:r>
              <a:rPr lang="en-US" altLang="en-US" dirty="0" smtClean="0"/>
              <a:t>YOUR BUSINESS TIMELINE </a:t>
            </a:r>
          </a:p>
        </p:txBody>
      </p:sp>
      <p:sp>
        <p:nvSpPr>
          <p:cNvPr id="6" name="Rectangle 5"/>
          <p:cNvSpPr/>
          <p:nvPr/>
        </p:nvSpPr>
        <p:spPr>
          <a:xfrm>
            <a:off x="0" y="1737986"/>
            <a:ext cx="9144000" cy="13252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p:cNvGrpSpPr/>
          <p:nvPr/>
        </p:nvGrpSpPr>
        <p:grpSpPr>
          <a:xfrm>
            <a:off x="0" y="1989778"/>
            <a:ext cx="9144000" cy="821634"/>
            <a:chOff x="0" y="3379305"/>
            <a:chExt cx="9144000" cy="821634"/>
          </a:xfrm>
        </p:grpSpPr>
        <p:sp>
          <p:nvSpPr>
            <p:cNvPr id="8" name="Rectangle 7"/>
            <p:cNvSpPr/>
            <p:nvPr/>
          </p:nvSpPr>
          <p:spPr>
            <a:xfrm>
              <a:off x="0" y="3379305"/>
              <a:ext cx="9144000" cy="82163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YOUR BUSINESS TIMELINE</a:t>
              </a:r>
              <a:endParaRPr lang="en-US" sz="3200" dirty="0"/>
            </a:p>
          </p:txBody>
        </p:sp>
        <p:grpSp>
          <p:nvGrpSpPr>
            <p:cNvPr id="9" name="Group 8"/>
            <p:cNvGrpSpPr/>
            <p:nvPr/>
          </p:nvGrpSpPr>
          <p:grpSpPr>
            <a:xfrm>
              <a:off x="324678" y="3578087"/>
              <a:ext cx="1371600" cy="424069"/>
              <a:chOff x="324678" y="3445565"/>
              <a:chExt cx="1371600" cy="424069"/>
            </a:xfrm>
          </p:grpSpPr>
          <p:sp>
            <p:nvSpPr>
              <p:cNvPr id="14" name="Freeform 13"/>
              <p:cNvSpPr/>
              <p:nvPr/>
            </p:nvSpPr>
            <p:spPr>
              <a:xfrm>
                <a:off x="1537252" y="3445565"/>
                <a:ext cx="159026" cy="424069"/>
              </a:xfrm>
              <a:custGeom>
                <a:avLst/>
                <a:gdLst>
                  <a:gd name="connsiteX0" fmla="*/ 0 w 9144000"/>
                  <a:gd name="connsiteY0" fmla="*/ 0 h 6864626"/>
                  <a:gd name="connsiteX1" fmla="*/ 9144000 w 9144000"/>
                  <a:gd name="connsiteY1" fmla="*/ 3419061 h 6864626"/>
                  <a:gd name="connsiteX2" fmla="*/ 0 w 9144000"/>
                  <a:gd name="connsiteY2" fmla="*/ 6864626 h 6864626"/>
                </a:gdLst>
                <a:ahLst/>
                <a:cxnLst>
                  <a:cxn ang="0">
                    <a:pos x="connsiteX0" y="connsiteY0"/>
                  </a:cxn>
                  <a:cxn ang="0">
                    <a:pos x="connsiteX1" y="connsiteY1"/>
                  </a:cxn>
                  <a:cxn ang="0">
                    <a:pos x="connsiteX2" y="connsiteY2"/>
                  </a:cxn>
                </a:cxnLst>
                <a:rect l="l" t="t" r="r" b="b"/>
                <a:pathLst>
                  <a:path w="9144000" h="6864626">
                    <a:moveTo>
                      <a:pt x="0" y="0"/>
                    </a:moveTo>
                    <a:lnTo>
                      <a:pt x="9144000" y="3419061"/>
                    </a:lnTo>
                    <a:lnTo>
                      <a:pt x="0" y="6864626"/>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14"/>
              <p:cNvSpPr/>
              <p:nvPr/>
            </p:nvSpPr>
            <p:spPr>
              <a:xfrm>
                <a:off x="324678" y="3445565"/>
                <a:ext cx="159026" cy="424069"/>
              </a:xfrm>
              <a:custGeom>
                <a:avLst/>
                <a:gdLst>
                  <a:gd name="connsiteX0" fmla="*/ 0 w 9144000"/>
                  <a:gd name="connsiteY0" fmla="*/ 0 h 6864626"/>
                  <a:gd name="connsiteX1" fmla="*/ 9144000 w 9144000"/>
                  <a:gd name="connsiteY1" fmla="*/ 3419061 h 6864626"/>
                  <a:gd name="connsiteX2" fmla="*/ 0 w 9144000"/>
                  <a:gd name="connsiteY2" fmla="*/ 6864626 h 6864626"/>
                </a:gdLst>
                <a:ahLst/>
                <a:cxnLst>
                  <a:cxn ang="0">
                    <a:pos x="connsiteX0" y="connsiteY0"/>
                  </a:cxn>
                  <a:cxn ang="0">
                    <a:pos x="connsiteX1" y="connsiteY1"/>
                  </a:cxn>
                  <a:cxn ang="0">
                    <a:pos x="connsiteX2" y="connsiteY2"/>
                  </a:cxn>
                </a:cxnLst>
                <a:rect l="l" t="t" r="r" b="b"/>
                <a:pathLst>
                  <a:path w="9144000" h="6864626">
                    <a:moveTo>
                      <a:pt x="0" y="0"/>
                    </a:moveTo>
                    <a:lnTo>
                      <a:pt x="9144000" y="3419061"/>
                    </a:lnTo>
                    <a:lnTo>
                      <a:pt x="0" y="6864626"/>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15"/>
              <p:cNvSpPr/>
              <p:nvPr/>
            </p:nvSpPr>
            <p:spPr>
              <a:xfrm>
                <a:off x="930965" y="3445565"/>
                <a:ext cx="159026" cy="424069"/>
              </a:xfrm>
              <a:custGeom>
                <a:avLst/>
                <a:gdLst>
                  <a:gd name="connsiteX0" fmla="*/ 0 w 9144000"/>
                  <a:gd name="connsiteY0" fmla="*/ 0 h 6864626"/>
                  <a:gd name="connsiteX1" fmla="*/ 9144000 w 9144000"/>
                  <a:gd name="connsiteY1" fmla="*/ 3419061 h 6864626"/>
                  <a:gd name="connsiteX2" fmla="*/ 0 w 9144000"/>
                  <a:gd name="connsiteY2" fmla="*/ 6864626 h 6864626"/>
                </a:gdLst>
                <a:ahLst/>
                <a:cxnLst>
                  <a:cxn ang="0">
                    <a:pos x="connsiteX0" y="connsiteY0"/>
                  </a:cxn>
                  <a:cxn ang="0">
                    <a:pos x="connsiteX1" y="connsiteY1"/>
                  </a:cxn>
                  <a:cxn ang="0">
                    <a:pos x="connsiteX2" y="connsiteY2"/>
                  </a:cxn>
                </a:cxnLst>
                <a:rect l="l" t="t" r="r" b="b"/>
                <a:pathLst>
                  <a:path w="9144000" h="6864626">
                    <a:moveTo>
                      <a:pt x="0" y="0"/>
                    </a:moveTo>
                    <a:lnTo>
                      <a:pt x="9144000" y="3419061"/>
                    </a:lnTo>
                    <a:lnTo>
                      <a:pt x="0" y="6864626"/>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p:cNvGrpSpPr/>
            <p:nvPr/>
          </p:nvGrpSpPr>
          <p:grpSpPr>
            <a:xfrm>
              <a:off x="7447722" y="3578087"/>
              <a:ext cx="1371600" cy="424069"/>
              <a:chOff x="324678" y="3445565"/>
              <a:chExt cx="1371600" cy="424069"/>
            </a:xfrm>
          </p:grpSpPr>
          <p:sp>
            <p:nvSpPr>
              <p:cNvPr id="11" name="Freeform 10"/>
              <p:cNvSpPr/>
              <p:nvPr/>
            </p:nvSpPr>
            <p:spPr>
              <a:xfrm>
                <a:off x="1537252" y="3445565"/>
                <a:ext cx="159026" cy="424069"/>
              </a:xfrm>
              <a:custGeom>
                <a:avLst/>
                <a:gdLst>
                  <a:gd name="connsiteX0" fmla="*/ 0 w 9144000"/>
                  <a:gd name="connsiteY0" fmla="*/ 0 h 6864626"/>
                  <a:gd name="connsiteX1" fmla="*/ 9144000 w 9144000"/>
                  <a:gd name="connsiteY1" fmla="*/ 3419061 h 6864626"/>
                  <a:gd name="connsiteX2" fmla="*/ 0 w 9144000"/>
                  <a:gd name="connsiteY2" fmla="*/ 6864626 h 6864626"/>
                </a:gdLst>
                <a:ahLst/>
                <a:cxnLst>
                  <a:cxn ang="0">
                    <a:pos x="connsiteX0" y="connsiteY0"/>
                  </a:cxn>
                  <a:cxn ang="0">
                    <a:pos x="connsiteX1" y="connsiteY1"/>
                  </a:cxn>
                  <a:cxn ang="0">
                    <a:pos x="connsiteX2" y="connsiteY2"/>
                  </a:cxn>
                </a:cxnLst>
                <a:rect l="l" t="t" r="r" b="b"/>
                <a:pathLst>
                  <a:path w="9144000" h="6864626">
                    <a:moveTo>
                      <a:pt x="0" y="0"/>
                    </a:moveTo>
                    <a:lnTo>
                      <a:pt x="9144000" y="3419061"/>
                    </a:lnTo>
                    <a:lnTo>
                      <a:pt x="0" y="6864626"/>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p:cNvSpPr/>
              <p:nvPr/>
            </p:nvSpPr>
            <p:spPr>
              <a:xfrm>
                <a:off x="324678" y="3445565"/>
                <a:ext cx="159026" cy="424069"/>
              </a:xfrm>
              <a:custGeom>
                <a:avLst/>
                <a:gdLst>
                  <a:gd name="connsiteX0" fmla="*/ 0 w 9144000"/>
                  <a:gd name="connsiteY0" fmla="*/ 0 h 6864626"/>
                  <a:gd name="connsiteX1" fmla="*/ 9144000 w 9144000"/>
                  <a:gd name="connsiteY1" fmla="*/ 3419061 h 6864626"/>
                  <a:gd name="connsiteX2" fmla="*/ 0 w 9144000"/>
                  <a:gd name="connsiteY2" fmla="*/ 6864626 h 6864626"/>
                </a:gdLst>
                <a:ahLst/>
                <a:cxnLst>
                  <a:cxn ang="0">
                    <a:pos x="connsiteX0" y="connsiteY0"/>
                  </a:cxn>
                  <a:cxn ang="0">
                    <a:pos x="connsiteX1" y="connsiteY1"/>
                  </a:cxn>
                  <a:cxn ang="0">
                    <a:pos x="connsiteX2" y="connsiteY2"/>
                  </a:cxn>
                </a:cxnLst>
                <a:rect l="l" t="t" r="r" b="b"/>
                <a:pathLst>
                  <a:path w="9144000" h="6864626">
                    <a:moveTo>
                      <a:pt x="0" y="0"/>
                    </a:moveTo>
                    <a:lnTo>
                      <a:pt x="9144000" y="3419061"/>
                    </a:lnTo>
                    <a:lnTo>
                      <a:pt x="0" y="6864626"/>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p:nvSpPr>
            <p:spPr>
              <a:xfrm>
                <a:off x="930965" y="3445565"/>
                <a:ext cx="159026" cy="424069"/>
              </a:xfrm>
              <a:custGeom>
                <a:avLst/>
                <a:gdLst>
                  <a:gd name="connsiteX0" fmla="*/ 0 w 9144000"/>
                  <a:gd name="connsiteY0" fmla="*/ 0 h 6864626"/>
                  <a:gd name="connsiteX1" fmla="*/ 9144000 w 9144000"/>
                  <a:gd name="connsiteY1" fmla="*/ 3419061 h 6864626"/>
                  <a:gd name="connsiteX2" fmla="*/ 0 w 9144000"/>
                  <a:gd name="connsiteY2" fmla="*/ 6864626 h 6864626"/>
                </a:gdLst>
                <a:ahLst/>
                <a:cxnLst>
                  <a:cxn ang="0">
                    <a:pos x="connsiteX0" y="connsiteY0"/>
                  </a:cxn>
                  <a:cxn ang="0">
                    <a:pos x="connsiteX1" y="connsiteY1"/>
                  </a:cxn>
                  <a:cxn ang="0">
                    <a:pos x="connsiteX2" y="connsiteY2"/>
                  </a:cxn>
                </a:cxnLst>
                <a:rect l="l" t="t" r="r" b="b"/>
                <a:pathLst>
                  <a:path w="9144000" h="6864626">
                    <a:moveTo>
                      <a:pt x="0" y="0"/>
                    </a:moveTo>
                    <a:lnTo>
                      <a:pt x="9144000" y="3419061"/>
                    </a:lnTo>
                    <a:lnTo>
                      <a:pt x="0" y="6864626"/>
                    </a:ln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2" name="Group 1"/>
          <p:cNvGrpSpPr/>
          <p:nvPr/>
        </p:nvGrpSpPr>
        <p:grpSpPr>
          <a:xfrm>
            <a:off x="403467" y="2990354"/>
            <a:ext cx="3938134" cy="2471821"/>
            <a:chOff x="403467" y="2990354"/>
            <a:chExt cx="3938134" cy="2471821"/>
          </a:xfrm>
        </p:grpSpPr>
        <p:sp>
          <p:nvSpPr>
            <p:cNvPr id="18" name="Rectangle 17"/>
            <p:cNvSpPr/>
            <p:nvPr/>
          </p:nvSpPr>
          <p:spPr>
            <a:xfrm>
              <a:off x="403467" y="3249425"/>
              <a:ext cx="3938133" cy="5460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CURRENT BENEFIT PLANS</a:t>
              </a:r>
              <a:endParaRPr lang="en-US" sz="2000" dirty="0"/>
            </a:p>
          </p:txBody>
        </p:sp>
        <p:grpSp>
          <p:nvGrpSpPr>
            <p:cNvPr id="4" name="Group 3"/>
            <p:cNvGrpSpPr/>
            <p:nvPr/>
          </p:nvGrpSpPr>
          <p:grpSpPr>
            <a:xfrm>
              <a:off x="403467" y="3899499"/>
              <a:ext cx="3938133" cy="451568"/>
              <a:chOff x="338667" y="3928096"/>
              <a:chExt cx="3938133" cy="451568"/>
            </a:xfrm>
          </p:grpSpPr>
          <p:sp>
            <p:nvSpPr>
              <p:cNvPr id="19" name="Rectangle 18"/>
              <p:cNvSpPr/>
              <p:nvPr/>
            </p:nvSpPr>
            <p:spPr>
              <a:xfrm>
                <a:off x="790233" y="3928097"/>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Executive Bonus </a:t>
                </a:r>
              </a:p>
            </p:txBody>
          </p:sp>
          <p:sp>
            <p:nvSpPr>
              <p:cNvPr id="21" name="Rectangle 20"/>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grpSp>
          <p:nvGrpSpPr>
            <p:cNvPr id="3" name="Group 2"/>
            <p:cNvGrpSpPr/>
            <p:nvPr/>
          </p:nvGrpSpPr>
          <p:grpSpPr>
            <a:xfrm>
              <a:off x="403467" y="4455053"/>
              <a:ext cx="3938134" cy="451568"/>
              <a:chOff x="338667" y="4509232"/>
              <a:chExt cx="3938134" cy="451568"/>
            </a:xfrm>
          </p:grpSpPr>
          <p:sp>
            <p:nvSpPr>
              <p:cNvPr id="20" name="Rectangle 19"/>
              <p:cNvSpPr/>
              <p:nvPr/>
            </p:nvSpPr>
            <p:spPr>
              <a:xfrm>
                <a:off x="790233" y="4509234"/>
                <a:ext cx="3486568" cy="4515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Split Dollar – Loan Regime</a:t>
                </a:r>
              </a:p>
            </p:txBody>
          </p:sp>
          <p:sp>
            <p:nvSpPr>
              <p:cNvPr id="22" name="Rectangle 21"/>
              <p:cNvSpPr/>
              <p:nvPr/>
            </p:nvSpPr>
            <p:spPr>
              <a:xfrm>
                <a:off x="338667" y="4509232"/>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Arial Narrow" panose="020B0606020202030204" pitchFamily="34" charset="0"/>
                    <a:sym typeface="Wingdings 3"/>
                  </a:rPr>
                  <a:t></a:t>
                </a:r>
                <a:endParaRPr lang="en-US" sz="2000" dirty="0">
                  <a:latin typeface="Arial Narrow" panose="020B0606020202030204" pitchFamily="34" charset="0"/>
                </a:endParaRPr>
              </a:p>
            </p:txBody>
          </p:sp>
        </p:grpSp>
        <p:grpSp>
          <p:nvGrpSpPr>
            <p:cNvPr id="26" name="Group 25"/>
            <p:cNvGrpSpPr/>
            <p:nvPr/>
          </p:nvGrpSpPr>
          <p:grpSpPr>
            <a:xfrm>
              <a:off x="403468" y="5010607"/>
              <a:ext cx="3938133" cy="451568"/>
              <a:chOff x="338667" y="3928096"/>
              <a:chExt cx="3938133" cy="451568"/>
            </a:xfrm>
          </p:grpSpPr>
          <p:sp>
            <p:nvSpPr>
              <p:cNvPr id="27" name="Rectangle 26"/>
              <p:cNvSpPr/>
              <p:nvPr/>
            </p:nvSpPr>
            <p:spPr>
              <a:xfrm>
                <a:off x="790233" y="3928097"/>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Split Dollar – Economic Benefit Regime</a:t>
                </a:r>
              </a:p>
            </p:txBody>
          </p:sp>
          <p:sp>
            <p:nvSpPr>
              <p:cNvPr id="28" name="Rectangle 27"/>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sp>
          <p:nvSpPr>
            <p:cNvPr id="5" name="Isosceles Triangle 4"/>
            <p:cNvSpPr/>
            <p:nvPr/>
          </p:nvSpPr>
          <p:spPr>
            <a:xfrm>
              <a:off x="2117375" y="2990354"/>
              <a:ext cx="510316" cy="259071"/>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4" name="Group 23"/>
          <p:cNvGrpSpPr/>
          <p:nvPr/>
        </p:nvGrpSpPr>
        <p:grpSpPr>
          <a:xfrm>
            <a:off x="4772561" y="2990354"/>
            <a:ext cx="3938134" cy="1916267"/>
            <a:chOff x="4772561" y="2990354"/>
            <a:chExt cx="3938134" cy="1916267"/>
          </a:xfrm>
        </p:grpSpPr>
        <p:sp>
          <p:nvSpPr>
            <p:cNvPr id="33" name="Rectangle 32"/>
            <p:cNvSpPr/>
            <p:nvPr/>
          </p:nvSpPr>
          <p:spPr>
            <a:xfrm>
              <a:off x="4772561" y="3249425"/>
              <a:ext cx="3938133" cy="5460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DEFERRED BENEFIT PLANS</a:t>
              </a:r>
              <a:endParaRPr lang="en-US" sz="2000" dirty="0"/>
            </a:p>
          </p:txBody>
        </p:sp>
        <p:grpSp>
          <p:nvGrpSpPr>
            <p:cNvPr id="34" name="Group 33"/>
            <p:cNvGrpSpPr/>
            <p:nvPr/>
          </p:nvGrpSpPr>
          <p:grpSpPr>
            <a:xfrm>
              <a:off x="4772561" y="3899499"/>
              <a:ext cx="3938133" cy="451568"/>
              <a:chOff x="338667" y="3928096"/>
              <a:chExt cx="3938133" cy="451568"/>
            </a:xfrm>
          </p:grpSpPr>
          <p:sp>
            <p:nvSpPr>
              <p:cNvPr id="35" name="Rectangle 34"/>
              <p:cNvSpPr/>
              <p:nvPr/>
            </p:nvSpPr>
            <p:spPr>
              <a:xfrm>
                <a:off x="790233" y="3928097"/>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Salary Continuation</a:t>
                </a:r>
              </a:p>
            </p:txBody>
          </p:sp>
          <p:sp>
            <p:nvSpPr>
              <p:cNvPr id="36" name="Rectangle 35"/>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grpSp>
          <p:nvGrpSpPr>
            <p:cNvPr id="37" name="Group 36"/>
            <p:cNvGrpSpPr/>
            <p:nvPr/>
          </p:nvGrpSpPr>
          <p:grpSpPr>
            <a:xfrm>
              <a:off x="4772561" y="4455053"/>
              <a:ext cx="3938134" cy="451568"/>
              <a:chOff x="338667" y="4509232"/>
              <a:chExt cx="3938134" cy="451568"/>
            </a:xfrm>
          </p:grpSpPr>
          <p:sp>
            <p:nvSpPr>
              <p:cNvPr id="38" name="Rectangle 37"/>
              <p:cNvSpPr/>
              <p:nvPr/>
            </p:nvSpPr>
            <p:spPr>
              <a:xfrm>
                <a:off x="790233" y="4509234"/>
                <a:ext cx="3486568" cy="4515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lvl="1"/>
                <a:r>
                  <a:rPr lang="en-US" altLang="en-US" dirty="0" smtClean="0">
                    <a:solidFill>
                      <a:schemeClr val="accent2"/>
                    </a:solidFill>
                    <a:latin typeface="Arial Narrow" panose="020B0606020202030204" pitchFamily="34" charset="0"/>
                    <a:ea typeface="ＭＳ Ｐゴシック" pitchFamily="-80" charset="-128"/>
                  </a:rPr>
                  <a:t>Deferred Compensation</a:t>
                </a:r>
              </a:p>
            </p:txBody>
          </p:sp>
          <p:sp>
            <p:nvSpPr>
              <p:cNvPr id="39" name="Rectangle 38"/>
              <p:cNvSpPr/>
              <p:nvPr/>
            </p:nvSpPr>
            <p:spPr>
              <a:xfrm>
                <a:off x="338667" y="4509232"/>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Arial Narrow" panose="020B0606020202030204" pitchFamily="34" charset="0"/>
                    <a:sym typeface="Wingdings 3"/>
                  </a:rPr>
                  <a:t></a:t>
                </a:r>
                <a:endParaRPr lang="en-US" sz="2000" dirty="0">
                  <a:latin typeface="Arial Narrow" panose="020B0606020202030204" pitchFamily="34" charset="0"/>
                </a:endParaRPr>
              </a:p>
            </p:txBody>
          </p:sp>
        </p:grpSp>
        <p:sp>
          <p:nvSpPr>
            <p:cNvPr id="46" name="Isosceles Triangle 45"/>
            <p:cNvSpPr/>
            <p:nvPr/>
          </p:nvSpPr>
          <p:spPr>
            <a:xfrm>
              <a:off x="6486469" y="2990354"/>
              <a:ext cx="510316" cy="259071"/>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Slide Number Placeholder 24"/>
          <p:cNvSpPr>
            <a:spLocks noGrp="1"/>
          </p:cNvSpPr>
          <p:nvPr>
            <p:ph type="sldNum" sz="quarter" idx="12"/>
          </p:nvPr>
        </p:nvSpPr>
        <p:spPr/>
        <p:txBody>
          <a:bodyPr/>
          <a:lstStyle/>
          <a:p>
            <a:fld id="{9F495958-F516-439A-814A-D2DC1CC7FCCF}" type="slidenum">
              <a:rPr lang="en-US" smtClean="0"/>
              <a:t>2</a:t>
            </a:fld>
            <a:endParaRPr lang="en-US" dirty="0"/>
          </a:p>
        </p:txBody>
      </p:sp>
    </p:spTree>
    <p:extLst>
      <p:ext uri="{BB962C8B-B14F-4D97-AF65-F5344CB8AC3E}">
        <p14:creationId xmlns:p14="http://schemas.microsoft.com/office/powerpoint/2010/main" val="557287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8" decel="100000" fill="hold" nodeType="withEffect">
                                  <p:stCondLst>
                                    <p:cond delay="10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0-#ppt_w/2"/>
                                          </p:val>
                                        </p:tav>
                                        <p:tav tm="100000">
                                          <p:val>
                                            <p:strVal val="#ppt_x"/>
                                          </p:val>
                                        </p:tav>
                                      </p:tavLst>
                                    </p:anim>
                                    <p:anim calcmode="lin" valueType="num">
                                      <p:cBhvr additive="base">
                                        <p:cTn id="1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decel="10000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500" fill="hold"/>
                                        <p:tgtEl>
                                          <p:spTgt spid="24"/>
                                        </p:tgtEl>
                                        <p:attrNameLst>
                                          <p:attrName>ppt_x</p:attrName>
                                        </p:attrNameLst>
                                      </p:cBhvr>
                                      <p:tavLst>
                                        <p:tav tm="0">
                                          <p:val>
                                            <p:strVal val="#ppt_x"/>
                                          </p:val>
                                        </p:tav>
                                        <p:tav tm="100000">
                                          <p:val>
                                            <p:strVal val="#ppt_x"/>
                                          </p:val>
                                        </p:tav>
                                      </p:tavLst>
                                    </p:anim>
                                    <p:anim calcmode="lin" valueType="num">
                                      <p:cBhvr additive="base">
                                        <p:cTn id="1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Executive Benefits</a:t>
            </a:r>
            <a:endParaRPr lang="en-US" dirty="0"/>
          </a:p>
        </p:txBody>
      </p:sp>
      <p:sp>
        <p:nvSpPr>
          <p:cNvPr id="3" name="Slide Number Placeholder 2"/>
          <p:cNvSpPr>
            <a:spLocks noGrp="1"/>
          </p:cNvSpPr>
          <p:nvPr>
            <p:ph type="sldNum" sz="quarter" idx="12"/>
          </p:nvPr>
        </p:nvSpPr>
        <p:spPr/>
        <p:txBody>
          <a:bodyPr/>
          <a:lstStyle/>
          <a:p>
            <a:fld id="{9F495958-F516-439A-814A-D2DC1CC7FCCF}" type="slidenum">
              <a:rPr lang="en-US" smtClean="0">
                <a:solidFill>
                  <a:srgbClr val="3D9B35"/>
                </a:solidFill>
              </a:rPr>
              <a:pPr/>
              <a:t>3</a:t>
            </a:fld>
            <a:endParaRPr lang="en-US" dirty="0">
              <a:solidFill>
                <a:srgbClr val="3D9B35"/>
              </a:solidFill>
            </a:endParaRPr>
          </a:p>
        </p:txBody>
      </p:sp>
      <p:pic>
        <p:nvPicPr>
          <p:cNvPr id="4" name="Picture 1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38600" y="1556600"/>
            <a:ext cx="2895200" cy="4645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876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0" presetClass="path" presetSubtype="0" decel="100000" fill="hold" nodeType="withEffect">
                                  <p:stCondLst>
                                    <p:cond delay="500"/>
                                  </p:stCondLst>
                                  <p:childTnLst>
                                    <p:animMotion origin="layout" path="M -5E-6 -2.31837E-6 L 0.00018 0.12587 " pathEditMode="relative" ptsTypes="AA">
                                      <p:cBhvr>
                                        <p:cTn id="9" dur="500" spd="-100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300" name="Group 412"/>
          <p:cNvGraphicFramePr>
            <a:graphicFrameLocks noGrp="1"/>
          </p:cNvGraphicFramePr>
          <p:nvPr>
            <p:extLst>
              <p:ext uri="{D42A27DB-BD31-4B8C-83A1-F6EECF244321}">
                <p14:modId xmlns:p14="http://schemas.microsoft.com/office/powerpoint/2010/main" val="3692325125"/>
              </p:ext>
            </p:extLst>
          </p:nvPr>
        </p:nvGraphicFramePr>
        <p:xfrm>
          <a:off x="360000" y="1635795"/>
          <a:ext cx="8452800" cy="4462604"/>
        </p:xfrm>
        <a:graphic>
          <a:graphicData uri="http://schemas.openxmlformats.org/drawingml/2006/table">
            <a:tbl>
              <a:tblPr/>
              <a:tblGrid>
                <a:gridCol w="2113200">
                  <a:extLst>
                    <a:ext uri="{9D8B030D-6E8A-4147-A177-3AD203B41FA5}">
                      <a16:colId xmlns:a16="http://schemas.microsoft.com/office/drawing/2014/main" val="20000"/>
                    </a:ext>
                  </a:extLst>
                </a:gridCol>
                <a:gridCol w="2113200">
                  <a:extLst>
                    <a:ext uri="{9D8B030D-6E8A-4147-A177-3AD203B41FA5}">
                      <a16:colId xmlns:a16="http://schemas.microsoft.com/office/drawing/2014/main" val="20001"/>
                    </a:ext>
                  </a:extLst>
                </a:gridCol>
                <a:gridCol w="2113200">
                  <a:extLst>
                    <a:ext uri="{9D8B030D-6E8A-4147-A177-3AD203B41FA5}">
                      <a16:colId xmlns:a16="http://schemas.microsoft.com/office/drawing/2014/main" val="20002"/>
                    </a:ext>
                  </a:extLst>
                </a:gridCol>
                <a:gridCol w="2113200">
                  <a:extLst>
                    <a:ext uri="{9D8B030D-6E8A-4147-A177-3AD203B41FA5}">
                      <a16:colId xmlns:a16="http://schemas.microsoft.com/office/drawing/2014/main" val="20003"/>
                    </a:ext>
                  </a:extLst>
                </a:gridCol>
              </a:tblGrid>
              <a:tr h="974592">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CASH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 CASH 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Tax </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Income Tax Free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Death Benefit</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Future Tax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Select Only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Key Employees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Future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Potential for Personal Accumulation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Cost Recovery</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r>
                        <a:rPr kumimoji="0" lang="en-US" sz="1000" b="1" i="0" u="none" strike="noStrike" cap="none" normalizeH="0" baseline="0" dirty="0" smtClean="0">
                          <a:ln>
                            <a:noFill/>
                          </a:ln>
                          <a:solidFill>
                            <a:schemeClr val="tx1"/>
                          </a:solidFill>
                          <a:effectLst/>
                          <a:latin typeface="+mj-lt"/>
                          <a:ea typeface="+mn-ea"/>
                        </a:rPr>
                        <a:t>1</a:t>
                      </a:r>
                      <a:endParaRPr kumimoji="0" lang="en-US" sz="1200" b="1" i="0" u="none" strike="noStrike" cap="none" normalizeH="0" baseline="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Credit Source</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n-lt"/>
                          <a:ea typeface="ＭＳ Ｐゴシック" pitchFamily="34" charset="-128"/>
                          <a:cs typeface="+mn-cs"/>
                        </a:rPr>
                        <a:t>Current Cash</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n-lt"/>
                          <a:ea typeface="ＭＳ Ｐゴシック" pitchFamily="34" charset="-128"/>
                          <a:cs typeface="+mn-cs"/>
                        </a:rPr>
                        <a:t>Outlay Required</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Flexible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Contributions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2</a:t>
                      </a:r>
                      <a:endParaRPr kumimoji="0" lang="en-US" sz="11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Advantaged Distributions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1</a:t>
                      </a:r>
                      <a:endParaRPr kumimoji="0" lang="en-US" sz="18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Resource for Illness/Injury</a:t>
                      </a:r>
                      <a:r>
                        <a:rPr kumimoji="0" lang="en-US" sz="900" b="1" i="0" u="none" strike="noStrike" cap="none" normalizeH="0" baseline="0" dirty="0" smtClean="0">
                          <a:ln>
                            <a:noFill/>
                          </a:ln>
                          <a:solidFill>
                            <a:schemeClr val="tx1"/>
                          </a:solidFill>
                          <a:effectLst/>
                          <a:latin typeface="+mj-lt"/>
                          <a:ea typeface="ＭＳ Ｐゴシック" pitchFamily="34" charset="-128"/>
                        </a:rPr>
                        <a:t>3</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sp>
        <p:nvSpPr>
          <p:cNvPr id="38297" name="Rectangle 409"/>
          <p:cNvSpPr>
            <a:spLocks noGrp="1"/>
          </p:cNvSpPr>
          <p:nvPr>
            <p:ph type="title"/>
          </p:nvPr>
        </p:nvSpPr>
        <p:spPr/>
        <p:txBody>
          <a:bodyPr rtlCol="0">
            <a:normAutofit/>
          </a:bodyPr>
          <a:lstStyle/>
          <a:p>
            <a:pPr fontAlgn="auto">
              <a:spcAft>
                <a:spcPts val="0"/>
              </a:spcAft>
              <a:defRPr/>
            </a:pPr>
            <a:r>
              <a:rPr lang="en-US" dirty="0" smtClean="0"/>
              <a:t>WHAT ARE YOU LOOKING FOR?</a:t>
            </a:r>
          </a:p>
        </p:txBody>
      </p:sp>
      <p:sp>
        <p:nvSpPr>
          <p:cNvPr id="2" name="Slide Number Placeholder 1"/>
          <p:cNvSpPr>
            <a:spLocks noGrp="1"/>
          </p:cNvSpPr>
          <p:nvPr>
            <p:ph type="sldNum" sz="quarter" idx="12"/>
          </p:nvPr>
        </p:nvSpPr>
        <p:spPr/>
        <p:txBody>
          <a:bodyPr/>
          <a:lstStyle/>
          <a:p>
            <a:fld id="{9F495958-F516-439A-814A-D2DC1CC7FCCF}" type="slidenum">
              <a:rPr lang="en-US" smtClean="0">
                <a:solidFill>
                  <a:srgbClr val="3D9B35"/>
                </a:solidFill>
              </a:rPr>
              <a:pPr/>
              <a:t>4</a:t>
            </a:fld>
            <a:endParaRPr lang="en-US" dirty="0">
              <a:solidFill>
                <a:srgbClr val="3D9B35"/>
              </a:solidFill>
            </a:endParaRPr>
          </a:p>
        </p:txBody>
      </p:sp>
    </p:spTree>
    <p:extLst>
      <p:ext uri="{BB962C8B-B14F-4D97-AF65-F5344CB8AC3E}">
        <p14:creationId xmlns:p14="http://schemas.microsoft.com/office/powerpoint/2010/main" val="3175384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38300"/>
                                        </p:tgtEl>
                                        <p:attrNameLst>
                                          <p:attrName>style.visibility</p:attrName>
                                        </p:attrNameLst>
                                      </p:cBhvr>
                                      <p:to>
                                        <p:strVal val="visible"/>
                                      </p:to>
                                    </p:set>
                                    <p:anim calcmode="lin" valueType="num">
                                      <p:cBhvr additive="base">
                                        <p:cTn id="7" dur="500" fill="hold"/>
                                        <p:tgtEl>
                                          <p:spTgt spid="38300"/>
                                        </p:tgtEl>
                                        <p:attrNameLst>
                                          <p:attrName>ppt_x</p:attrName>
                                        </p:attrNameLst>
                                      </p:cBhvr>
                                      <p:tavLst>
                                        <p:tav tm="0">
                                          <p:val>
                                            <p:strVal val="0-#ppt_w/2"/>
                                          </p:val>
                                        </p:tav>
                                        <p:tav tm="100000">
                                          <p:val>
                                            <p:strVal val="#ppt_x"/>
                                          </p:val>
                                        </p:tav>
                                      </p:tavLst>
                                    </p:anim>
                                    <p:anim calcmode="lin" valueType="num">
                                      <p:cBhvr additive="base">
                                        <p:cTn id="8" dur="500" fill="hold"/>
                                        <p:tgtEl>
                                          <p:spTgt spid="383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F495958-F516-439A-814A-D2DC1CC7FCCF}" type="slidenum">
              <a:rPr lang="en-US" smtClean="0">
                <a:solidFill>
                  <a:srgbClr val="3D9B35"/>
                </a:solidFill>
              </a:rPr>
              <a:pPr/>
              <a:t>5</a:t>
            </a:fld>
            <a:endParaRPr lang="en-US" dirty="0">
              <a:solidFill>
                <a:srgbClr val="3D9B35"/>
              </a:solidFill>
            </a:endParaRPr>
          </a:p>
        </p:txBody>
      </p:sp>
      <p:graphicFrame>
        <p:nvGraphicFramePr>
          <p:cNvPr id="4" name="Group 412"/>
          <p:cNvGraphicFramePr>
            <a:graphicFrameLocks noGrp="1"/>
          </p:cNvGraphicFramePr>
          <p:nvPr>
            <p:extLst>
              <p:ext uri="{D42A27DB-BD31-4B8C-83A1-F6EECF244321}">
                <p14:modId xmlns:p14="http://schemas.microsoft.com/office/powerpoint/2010/main" val="1766984726"/>
              </p:ext>
            </p:extLst>
          </p:nvPr>
        </p:nvGraphicFramePr>
        <p:xfrm>
          <a:off x="381000" y="381000"/>
          <a:ext cx="8452800" cy="4535481"/>
        </p:xfrm>
        <a:graphic>
          <a:graphicData uri="http://schemas.openxmlformats.org/drawingml/2006/table">
            <a:tbl>
              <a:tblPr/>
              <a:tblGrid>
                <a:gridCol w="2113200">
                  <a:extLst>
                    <a:ext uri="{9D8B030D-6E8A-4147-A177-3AD203B41FA5}">
                      <a16:colId xmlns:a16="http://schemas.microsoft.com/office/drawing/2014/main" val="20000"/>
                    </a:ext>
                  </a:extLst>
                </a:gridCol>
                <a:gridCol w="2113200">
                  <a:extLst>
                    <a:ext uri="{9D8B030D-6E8A-4147-A177-3AD203B41FA5}">
                      <a16:colId xmlns:a16="http://schemas.microsoft.com/office/drawing/2014/main" val="20001"/>
                    </a:ext>
                  </a:extLst>
                </a:gridCol>
                <a:gridCol w="2113200">
                  <a:extLst>
                    <a:ext uri="{9D8B030D-6E8A-4147-A177-3AD203B41FA5}">
                      <a16:colId xmlns:a16="http://schemas.microsoft.com/office/drawing/2014/main" val="20002"/>
                    </a:ext>
                  </a:extLst>
                </a:gridCol>
                <a:gridCol w="2113200">
                  <a:extLst>
                    <a:ext uri="{9D8B030D-6E8A-4147-A177-3AD203B41FA5}">
                      <a16:colId xmlns:a16="http://schemas.microsoft.com/office/drawing/2014/main" val="20003"/>
                    </a:ext>
                  </a:extLst>
                </a:gridCol>
              </a:tblGrid>
              <a:tr h="974592">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CASH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 CASH 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Tax </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Income Tax Free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Death Benefit</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Future Tax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Select Only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Key Employees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Future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Potential for Personal Accumulation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Cost Recovery</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r>
                        <a:rPr kumimoji="0" lang="en-US" sz="1000" b="1" i="0" u="none" strike="noStrike" cap="none" normalizeH="0" baseline="0" dirty="0" smtClean="0">
                          <a:ln>
                            <a:noFill/>
                          </a:ln>
                          <a:solidFill>
                            <a:schemeClr val="tx1"/>
                          </a:solidFill>
                          <a:effectLst/>
                          <a:latin typeface="+mj-lt"/>
                          <a:ea typeface="+mn-ea"/>
                        </a:rPr>
                        <a:t>1</a:t>
                      </a:r>
                      <a:endParaRPr kumimoji="0" lang="en-US" sz="1200" b="1" i="0" u="none" strike="noStrike" cap="none" normalizeH="0" baseline="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Credit Source</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n-lt"/>
                          <a:ea typeface="ＭＳ Ｐゴシック" pitchFamily="34" charset="-128"/>
                          <a:cs typeface="+mn-cs"/>
                        </a:rPr>
                        <a:t>Current Cash</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n-lt"/>
                          <a:ea typeface="ＭＳ Ｐゴシック" pitchFamily="34" charset="-128"/>
                          <a:cs typeface="+mn-cs"/>
                        </a:rPr>
                        <a:t>Outlay Required</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Flexible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Contributions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2</a:t>
                      </a:r>
                      <a:endParaRPr kumimoji="0" lang="en-US" sz="11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Advantaged Distributions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1</a:t>
                      </a:r>
                      <a:endParaRPr kumimoji="0" lang="en-US" sz="18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endParaRPr kumimoji="0" lang="en-US" sz="1400" b="1" i="0" u="none" strike="noStrike" cap="none" normalizeH="0" baseline="0" dirty="0" smtClean="0">
                        <a:ln>
                          <a:noFill/>
                        </a:ln>
                        <a:solidFill>
                          <a:schemeClr val="tx1"/>
                        </a:solidFill>
                        <a:effectLst/>
                        <a:latin typeface="+mj-lt"/>
                        <a:ea typeface="ＭＳ Ｐゴシック" pitchFamily="34" charset="-128"/>
                      </a:endParaRPr>
                    </a:p>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1"/>
                          </a:solidFill>
                          <a:effectLst/>
                          <a:latin typeface="+mj-lt"/>
                          <a:ea typeface="ＭＳ Ｐゴシック" pitchFamily="34" charset="-128"/>
                        </a:rPr>
                        <a:t>Resource for Illness/Injury</a:t>
                      </a:r>
                      <a:r>
                        <a:rPr kumimoji="0" lang="en-US" sz="900" b="1" i="0" u="none" strike="noStrike" kern="1200" cap="none" normalizeH="0" baseline="0" dirty="0" smtClean="0">
                          <a:ln>
                            <a:noFill/>
                          </a:ln>
                          <a:solidFill>
                            <a:schemeClr val="tx1"/>
                          </a:solidFill>
                          <a:effectLst/>
                          <a:latin typeface="+mn-lt"/>
                          <a:ea typeface="ＭＳ Ｐゴシック" pitchFamily="34" charset="-128"/>
                          <a:cs typeface="+mn-cs"/>
                        </a:rPr>
                        <a:t>3</a:t>
                      </a:r>
                    </a:p>
                    <a:p>
                      <a:pPr marL="0" marR="0" lvl="0" indent="0" algn="ctr" defTabSz="457200" rtl="0" eaLnBrk="1" fontAlgn="b"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grpSp>
        <p:nvGrpSpPr>
          <p:cNvPr id="11" name="Group 10"/>
          <p:cNvGrpSpPr/>
          <p:nvPr/>
        </p:nvGrpSpPr>
        <p:grpSpPr>
          <a:xfrm>
            <a:off x="838200" y="5230776"/>
            <a:ext cx="7716114" cy="555554"/>
            <a:chOff x="338667" y="3928096"/>
            <a:chExt cx="3938133" cy="451568"/>
          </a:xfrm>
        </p:grpSpPr>
        <p:sp>
          <p:nvSpPr>
            <p:cNvPr id="12" name="Rectangle 11"/>
            <p:cNvSpPr/>
            <p:nvPr/>
          </p:nvSpPr>
          <p:spPr>
            <a:xfrm>
              <a:off x="790233" y="3928097"/>
              <a:ext cx="3486567" cy="4515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r>
                <a:rPr lang="en-US" altLang="en-US" dirty="0" smtClean="0">
                  <a:solidFill>
                    <a:schemeClr val="tx1"/>
                  </a:solidFill>
                  <a:latin typeface="Arial Narrow" panose="020B0606020202030204" pitchFamily="34" charset="0"/>
                  <a:ea typeface="ＭＳ Ｐゴシック" pitchFamily="-80" charset="-128"/>
                </a:rPr>
                <a:t>Review the Grid and Highlight Your Key Concerns</a:t>
              </a:r>
            </a:p>
          </p:txBody>
        </p:sp>
        <p:sp>
          <p:nvSpPr>
            <p:cNvPr id="13" name="Rectangle 12"/>
            <p:cNvSpPr/>
            <p:nvPr/>
          </p:nvSpPr>
          <p:spPr>
            <a:xfrm>
              <a:off x="338667" y="3928096"/>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Arial Narrow" panose="020B0606020202030204" pitchFamily="34" charset="0"/>
                  <a:sym typeface="Wingdings 3"/>
                </a:rPr>
                <a:t></a:t>
              </a:r>
              <a:endParaRPr lang="en-US" sz="2000" dirty="0" smtClean="0">
                <a:latin typeface="Arial Narrow" panose="020B0606020202030204" pitchFamily="34" charset="0"/>
              </a:endParaRPr>
            </a:p>
          </p:txBody>
        </p:sp>
      </p:grpSp>
      <p:grpSp>
        <p:nvGrpSpPr>
          <p:cNvPr id="14" name="Group 13"/>
          <p:cNvGrpSpPr/>
          <p:nvPr/>
        </p:nvGrpSpPr>
        <p:grpSpPr>
          <a:xfrm>
            <a:off x="838200" y="6070750"/>
            <a:ext cx="7716116" cy="555554"/>
            <a:chOff x="338667" y="4509232"/>
            <a:chExt cx="3938134" cy="451568"/>
          </a:xfrm>
        </p:grpSpPr>
        <p:sp>
          <p:nvSpPr>
            <p:cNvPr id="15" name="Rectangle 14"/>
            <p:cNvSpPr/>
            <p:nvPr/>
          </p:nvSpPr>
          <p:spPr>
            <a:xfrm>
              <a:off x="790233" y="4509234"/>
              <a:ext cx="3486568" cy="4515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lvl="1"/>
              <a:r>
                <a:rPr lang="en-US" altLang="en-US" dirty="0" smtClean="0">
                  <a:solidFill>
                    <a:schemeClr val="tx1"/>
                  </a:solidFill>
                  <a:latin typeface="Arial Narrow" panose="020B0606020202030204" pitchFamily="34" charset="0"/>
                  <a:ea typeface="ＭＳ Ｐゴシック" pitchFamily="-80" charset="-128"/>
                </a:rPr>
                <a:t>Compare Your Answers to the following Grids to See Which is the Closest Match</a:t>
              </a:r>
            </a:p>
          </p:txBody>
        </p:sp>
        <p:sp>
          <p:nvSpPr>
            <p:cNvPr id="16" name="Rectangle 15"/>
            <p:cNvSpPr/>
            <p:nvPr/>
          </p:nvSpPr>
          <p:spPr>
            <a:xfrm>
              <a:off x="338667" y="4509232"/>
              <a:ext cx="451566" cy="451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Arial Narrow" panose="020B0606020202030204" pitchFamily="34" charset="0"/>
                  <a:sym typeface="Wingdings 3"/>
                </a:rPr>
                <a:t></a:t>
              </a:r>
              <a:endParaRPr lang="en-US" sz="2000" dirty="0">
                <a:latin typeface="Arial Narrow" panose="020B0606020202030204" pitchFamily="34" charset="0"/>
              </a:endParaRPr>
            </a:p>
          </p:txBody>
        </p:sp>
      </p:grpSp>
    </p:spTree>
    <p:extLst>
      <p:ext uri="{BB962C8B-B14F-4D97-AF65-F5344CB8AC3E}">
        <p14:creationId xmlns:p14="http://schemas.microsoft.com/office/powerpoint/2010/main" val="416804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5" name="Title 1"/>
          <p:cNvSpPr>
            <a:spLocks noGrp="1"/>
          </p:cNvSpPr>
          <p:nvPr>
            <p:ph type="title"/>
          </p:nvPr>
        </p:nvSpPr>
        <p:spPr/>
        <p:txBody>
          <a:bodyPr>
            <a:normAutofit fontScale="90000"/>
          </a:bodyPr>
          <a:lstStyle/>
          <a:p>
            <a:r>
              <a:rPr lang="en-US" altLang="en-US" dirty="0" smtClean="0"/>
              <a:t>EXECUTIVE BONUS TO PERMANENT LIFE INSURANCE</a:t>
            </a:r>
          </a:p>
        </p:txBody>
      </p:sp>
      <p:graphicFrame>
        <p:nvGraphicFramePr>
          <p:cNvPr id="4" name="Group 412"/>
          <p:cNvGraphicFramePr>
            <a:graphicFrameLocks noGrp="1"/>
          </p:cNvGraphicFramePr>
          <p:nvPr>
            <p:extLst>
              <p:ext uri="{D42A27DB-BD31-4B8C-83A1-F6EECF244321}">
                <p14:modId xmlns:p14="http://schemas.microsoft.com/office/powerpoint/2010/main" val="3542230693"/>
              </p:ext>
            </p:extLst>
          </p:nvPr>
        </p:nvGraphicFramePr>
        <p:xfrm>
          <a:off x="360000" y="1635795"/>
          <a:ext cx="8452800" cy="4462604"/>
        </p:xfrm>
        <a:graphic>
          <a:graphicData uri="http://schemas.openxmlformats.org/drawingml/2006/table">
            <a:tbl>
              <a:tblPr/>
              <a:tblGrid>
                <a:gridCol w="2113200">
                  <a:extLst>
                    <a:ext uri="{9D8B030D-6E8A-4147-A177-3AD203B41FA5}">
                      <a16:colId xmlns:a16="http://schemas.microsoft.com/office/drawing/2014/main" val="20000"/>
                    </a:ext>
                  </a:extLst>
                </a:gridCol>
                <a:gridCol w="2113200">
                  <a:extLst>
                    <a:ext uri="{9D8B030D-6E8A-4147-A177-3AD203B41FA5}">
                      <a16:colId xmlns:a16="http://schemas.microsoft.com/office/drawing/2014/main" val="20001"/>
                    </a:ext>
                  </a:extLst>
                </a:gridCol>
                <a:gridCol w="2113200">
                  <a:extLst>
                    <a:ext uri="{9D8B030D-6E8A-4147-A177-3AD203B41FA5}">
                      <a16:colId xmlns:a16="http://schemas.microsoft.com/office/drawing/2014/main" val="20002"/>
                    </a:ext>
                  </a:extLst>
                </a:gridCol>
                <a:gridCol w="2113200">
                  <a:extLst>
                    <a:ext uri="{9D8B030D-6E8A-4147-A177-3AD203B41FA5}">
                      <a16:colId xmlns:a16="http://schemas.microsoft.com/office/drawing/2014/main" val="20003"/>
                    </a:ext>
                  </a:extLst>
                </a:gridCol>
              </a:tblGrid>
              <a:tr h="974592">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CASH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 CASH 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Tax </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Income Tax Free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Death Benefit</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1"/>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t>Future Tax </a:t>
                      </a:r>
                      <a:b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br>
                      <a: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Select Only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Key Employees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t>Future </a:t>
                      </a:r>
                      <a:b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br>
                      <a: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Potential for Personal Accumulation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2"/>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t>Cost Recover</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bg1">
                              <a:lumMod val="75000"/>
                            </a:schemeClr>
                          </a:solidFill>
                          <a:effectLst/>
                          <a:latin typeface="+mj-lt"/>
                          <a:ea typeface="ＭＳ Ｐゴシック" pitchFamily="34" charset="-128"/>
                          <a:cs typeface="+mn-cs"/>
                        </a:rPr>
                        <a:t>Liquidity</a:t>
                      </a:r>
                      <a:r>
                        <a:rPr kumimoji="0" lang="en-US" sz="1400" b="0" i="0" u="none" strike="noStrike" kern="1200" cap="none" normalizeH="0" baseline="30000" dirty="0" smtClean="0">
                          <a:ln>
                            <a:noFill/>
                          </a:ln>
                          <a:solidFill>
                            <a:schemeClr val="bg1">
                              <a:lumMod val="75000"/>
                            </a:schemeClr>
                          </a:solidFill>
                          <a:effectLst/>
                          <a:latin typeface="+mj-lt"/>
                          <a:ea typeface="ＭＳ Ｐゴシック" pitchFamily="34" charset="-128"/>
                          <a:cs typeface="+mn-cs"/>
                        </a:rPr>
                        <a:t>1</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Credit Source</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3"/>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Current Cash </a:t>
                      </a:r>
                    </a:p>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Outlay Required</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Flexible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Contributions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2</a:t>
                      </a:r>
                      <a:endParaRPr kumimoji="0" lang="en-US" sz="11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Advantaged Distributions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1</a:t>
                      </a:r>
                      <a:endParaRPr kumimoji="0" lang="en-US" sz="18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Resource for Illness/Injury</a:t>
                      </a:r>
                      <a:r>
                        <a:rPr kumimoji="0" lang="en-US" sz="1000" b="1" i="0" u="none" strike="noStrike" kern="1200" cap="none" normalizeH="0" baseline="0" dirty="0" smtClean="0">
                          <a:ln>
                            <a:noFill/>
                          </a:ln>
                          <a:solidFill>
                            <a:schemeClr val="tx1"/>
                          </a:solidFill>
                          <a:effectLst/>
                          <a:latin typeface="+mn-lt"/>
                          <a:ea typeface="ＭＳ Ｐゴシック" pitchFamily="34" charset="-128"/>
                          <a:cs typeface="+mn-cs"/>
                        </a:rPr>
                        <a:t>3</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4"/>
                  </a:ext>
                </a:extLst>
              </a:tr>
            </a:tbl>
          </a:graphicData>
        </a:graphic>
      </p:graphicFrame>
      <p:sp>
        <p:nvSpPr>
          <p:cNvPr id="2" name="Slide Number Placeholder 1"/>
          <p:cNvSpPr>
            <a:spLocks noGrp="1"/>
          </p:cNvSpPr>
          <p:nvPr>
            <p:ph type="sldNum" sz="quarter" idx="12"/>
          </p:nvPr>
        </p:nvSpPr>
        <p:spPr/>
        <p:txBody>
          <a:bodyPr/>
          <a:lstStyle/>
          <a:p>
            <a:fld id="{9F495958-F516-439A-814A-D2DC1CC7FCCF}" type="slidenum">
              <a:rPr lang="en-US" smtClean="0">
                <a:solidFill>
                  <a:srgbClr val="3D9B35"/>
                </a:solidFill>
              </a:rPr>
              <a:pPr/>
              <a:t>6</a:t>
            </a:fld>
            <a:endParaRPr lang="en-US" dirty="0">
              <a:solidFill>
                <a:srgbClr val="3D9B35"/>
              </a:solidFill>
            </a:endParaRPr>
          </a:p>
        </p:txBody>
      </p:sp>
    </p:spTree>
    <p:extLst>
      <p:ext uri="{BB962C8B-B14F-4D97-AF65-F5344CB8AC3E}">
        <p14:creationId xmlns:p14="http://schemas.microsoft.com/office/powerpoint/2010/main" val="185020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42" name="Title 1"/>
          <p:cNvSpPr>
            <a:spLocks noGrp="1"/>
          </p:cNvSpPr>
          <p:nvPr>
            <p:ph type="title"/>
          </p:nvPr>
        </p:nvSpPr>
        <p:spPr/>
        <p:txBody>
          <a:bodyPr/>
          <a:lstStyle/>
          <a:p>
            <a:r>
              <a:rPr lang="en-US" altLang="en-US" dirty="0" smtClean="0"/>
              <a:t>SALARY CONTINUATION</a:t>
            </a:r>
          </a:p>
        </p:txBody>
      </p:sp>
      <p:graphicFrame>
        <p:nvGraphicFramePr>
          <p:cNvPr id="5" name="Group 412"/>
          <p:cNvGraphicFramePr>
            <a:graphicFrameLocks noGrp="1"/>
          </p:cNvGraphicFramePr>
          <p:nvPr>
            <p:extLst>
              <p:ext uri="{D42A27DB-BD31-4B8C-83A1-F6EECF244321}">
                <p14:modId xmlns:p14="http://schemas.microsoft.com/office/powerpoint/2010/main" val="1865459309"/>
              </p:ext>
            </p:extLst>
          </p:nvPr>
        </p:nvGraphicFramePr>
        <p:xfrm>
          <a:off x="360000" y="1560520"/>
          <a:ext cx="8452800" cy="4535481"/>
        </p:xfrm>
        <a:graphic>
          <a:graphicData uri="http://schemas.openxmlformats.org/drawingml/2006/table">
            <a:tbl>
              <a:tblPr/>
              <a:tblGrid>
                <a:gridCol w="2113200">
                  <a:extLst>
                    <a:ext uri="{9D8B030D-6E8A-4147-A177-3AD203B41FA5}">
                      <a16:colId xmlns:a16="http://schemas.microsoft.com/office/drawing/2014/main" val="20000"/>
                    </a:ext>
                  </a:extLst>
                </a:gridCol>
                <a:gridCol w="2113200">
                  <a:extLst>
                    <a:ext uri="{9D8B030D-6E8A-4147-A177-3AD203B41FA5}">
                      <a16:colId xmlns:a16="http://schemas.microsoft.com/office/drawing/2014/main" val="20001"/>
                    </a:ext>
                  </a:extLst>
                </a:gridCol>
                <a:gridCol w="2113200">
                  <a:extLst>
                    <a:ext uri="{9D8B030D-6E8A-4147-A177-3AD203B41FA5}">
                      <a16:colId xmlns:a16="http://schemas.microsoft.com/office/drawing/2014/main" val="20002"/>
                    </a:ext>
                  </a:extLst>
                </a:gridCol>
                <a:gridCol w="2113200">
                  <a:extLst>
                    <a:ext uri="{9D8B030D-6E8A-4147-A177-3AD203B41FA5}">
                      <a16:colId xmlns:a16="http://schemas.microsoft.com/office/drawing/2014/main" val="20003"/>
                    </a:ext>
                  </a:extLst>
                </a:gridCol>
              </a:tblGrid>
              <a:tr h="974592">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CASH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PERSONAL CASH 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PERSONAL</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Current Tax </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Current </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Income Tax Free </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Death Benefit</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Future Tax </a:t>
                      </a:r>
                      <a:b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b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Select Only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Key Employees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Future </a:t>
                      </a:r>
                      <a:b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b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Potential for Personal Accumulation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2"/>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Cost Recovery</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kern="1200" cap="none" normalizeH="0" baseline="0" dirty="0" smtClean="0">
                          <a:ln>
                            <a:noFill/>
                          </a:ln>
                          <a:solidFill>
                            <a:schemeClr val="tx1"/>
                          </a:solidFill>
                          <a:effectLst/>
                          <a:latin typeface="+mj-lt"/>
                          <a:ea typeface="ＭＳ Ｐゴシック" pitchFamily="34" charset="-128"/>
                          <a:cs typeface="+mn-cs"/>
                        </a:rPr>
                        <a:t>Liquidity</a:t>
                      </a:r>
                      <a:r>
                        <a:rPr kumimoji="0" lang="en-US" sz="1400" b="1" i="0" u="none" strike="noStrike" kern="1200" cap="none" normalizeH="0" baseline="30000" dirty="0" smtClean="0">
                          <a:ln>
                            <a:noFill/>
                          </a:ln>
                          <a:solidFill>
                            <a:schemeClr val="tx1"/>
                          </a:solidFill>
                          <a:effectLst/>
                          <a:latin typeface="+mj-lt"/>
                          <a:ea typeface="ＭＳ Ｐゴシック" pitchFamily="34" charset="-128"/>
                          <a:cs typeface="+mn-cs"/>
                        </a:rPr>
                        <a:t>1</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Liquidity/</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Credit Source</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869604">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bg1">
                              <a:lumMod val="85000"/>
                            </a:schemeClr>
                          </a:solidFill>
                          <a:effectLst/>
                          <a:latin typeface="+mj-lt"/>
                          <a:ea typeface="ＭＳ Ｐゴシック" pitchFamily="34" charset="-128"/>
                          <a:cs typeface="+mn-cs"/>
                        </a:rPr>
                        <a:t>Current Cash Outlay</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Flexible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Contributions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2</a:t>
                      </a:r>
                      <a:endParaRPr kumimoji="0" lang="en-US" sz="11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Advantaged Distributions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1</a:t>
                      </a:r>
                      <a:endParaRPr kumimoji="0" lang="en-US" sz="18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endPar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endParaRPr>
                    </a:p>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Resource for Illness/Injury </a:t>
                      </a:r>
                      <a:r>
                        <a:rPr kumimoji="0" lang="en-US" sz="900" b="1" i="0" u="none" strike="noStrike" kern="1200" cap="none" normalizeH="0" baseline="0" dirty="0" smtClean="0">
                          <a:ln>
                            <a:noFill/>
                          </a:ln>
                          <a:solidFill>
                            <a:schemeClr val="bg1">
                              <a:lumMod val="75000"/>
                            </a:schemeClr>
                          </a:solidFill>
                          <a:effectLst/>
                          <a:latin typeface="+mn-lt"/>
                          <a:ea typeface="ＭＳ Ｐゴシック" pitchFamily="34" charset="-128"/>
                          <a:cs typeface="+mn-cs"/>
                        </a:rPr>
                        <a:t>3</a:t>
                      </a:r>
                      <a:endParaRPr kumimoji="0" lang="en-US" sz="1400" b="1" i="0" u="none" strike="noStrike" kern="1200" cap="none" normalizeH="0" baseline="0" dirty="0" smtClean="0">
                        <a:ln>
                          <a:noFill/>
                        </a:ln>
                        <a:solidFill>
                          <a:schemeClr val="bg1">
                            <a:lumMod val="75000"/>
                          </a:schemeClr>
                        </a:solidFill>
                        <a:effectLst/>
                        <a:latin typeface="+mn-lt"/>
                        <a:ea typeface="ＭＳ Ｐゴシック" pitchFamily="34" charset="-128"/>
                        <a:cs typeface="+mn-cs"/>
                      </a:endParaRPr>
                    </a:p>
                    <a:p>
                      <a:pPr marL="0" marR="0" lvl="0" indent="0" algn="ctr" defTabSz="4572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9F495958-F516-439A-814A-D2DC1CC7FCCF}" type="slidenum">
              <a:rPr lang="en-US" smtClean="0">
                <a:solidFill>
                  <a:srgbClr val="3D9B35"/>
                </a:solidFill>
              </a:rPr>
              <a:pPr/>
              <a:t>7</a:t>
            </a:fld>
            <a:endParaRPr lang="en-US" dirty="0">
              <a:solidFill>
                <a:srgbClr val="3D9B35"/>
              </a:solidFill>
            </a:endParaRPr>
          </a:p>
        </p:txBody>
      </p:sp>
    </p:spTree>
    <p:extLst>
      <p:ext uri="{BB962C8B-B14F-4D97-AF65-F5344CB8AC3E}">
        <p14:creationId xmlns:p14="http://schemas.microsoft.com/office/powerpoint/2010/main" val="331584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67" name="Title 1"/>
          <p:cNvSpPr>
            <a:spLocks noGrp="1"/>
          </p:cNvSpPr>
          <p:nvPr>
            <p:ph type="title"/>
          </p:nvPr>
        </p:nvSpPr>
        <p:spPr/>
        <p:txBody>
          <a:bodyPr/>
          <a:lstStyle/>
          <a:p>
            <a:r>
              <a:rPr lang="en-US" altLang="en-US" dirty="0" smtClean="0"/>
              <a:t>SPLIT DOLLAR ECONOMIC BENEFIT</a:t>
            </a:r>
          </a:p>
        </p:txBody>
      </p:sp>
      <p:graphicFrame>
        <p:nvGraphicFramePr>
          <p:cNvPr id="5" name="Group 412"/>
          <p:cNvGraphicFramePr>
            <a:graphicFrameLocks noGrp="1"/>
          </p:cNvGraphicFramePr>
          <p:nvPr>
            <p:extLst>
              <p:ext uri="{D42A27DB-BD31-4B8C-83A1-F6EECF244321}">
                <p14:modId xmlns:p14="http://schemas.microsoft.com/office/powerpoint/2010/main" val="2127950029"/>
              </p:ext>
            </p:extLst>
          </p:nvPr>
        </p:nvGraphicFramePr>
        <p:xfrm>
          <a:off x="360000" y="1635795"/>
          <a:ext cx="8452800" cy="4535481"/>
        </p:xfrm>
        <a:graphic>
          <a:graphicData uri="http://schemas.openxmlformats.org/drawingml/2006/table">
            <a:tbl>
              <a:tblPr/>
              <a:tblGrid>
                <a:gridCol w="2113200">
                  <a:extLst>
                    <a:ext uri="{9D8B030D-6E8A-4147-A177-3AD203B41FA5}">
                      <a16:colId xmlns:a16="http://schemas.microsoft.com/office/drawing/2014/main" val="20000"/>
                    </a:ext>
                  </a:extLst>
                </a:gridCol>
                <a:gridCol w="2113200">
                  <a:extLst>
                    <a:ext uri="{9D8B030D-6E8A-4147-A177-3AD203B41FA5}">
                      <a16:colId xmlns:a16="http://schemas.microsoft.com/office/drawing/2014/main" val="20001"/>
                    </a:ext>
                  </a:extLst>
                </a:gridCol>
                <a:gridCol w="2113200">
                  <a:extLst>
                    <a:ext uri="{9D8B030D-6E8A-4147-A177-3AD203B41FA5}">
                      <a16:colId xmlns:a16="http://schemas.microsoft.com/office/drawing/2014/main" val="20002"/>
                    </a:ext>
                  </a:extLst>
                </a:gridCol>
                <a:gridCol w="2113200">
                  <a:extLst>
                    <a:ext uri="{9D8B030D-6E8A-4147-A177-3AD203B41FA5}">
                      <a16:colId xmlns:a16="http://schemas.microsoft.com/office/drawing/2014/main" val="20003"/>
                    </a:ext>
                  </a:extLst>
                </a:gridCol>
              </a:tblGrid>
              <a:tr h="974592">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CASH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 CASH 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Current Tax </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Income Tax Free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Death Benefit</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1"/>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Future Tax </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Select Only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Key Employees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lumMod val="75000"/>
                            </a:schemeClr>
                          </a:solidFill>
                          <a:effectLst/>
                          <a:latin typeface="+mj-lt"/>
                          <a:ea typeface="ＭＳ Ｐゴシック" pitchFamily="34" charset="-128"/>
                        </a:rPr>
                        <a:t>Future </a:t>
                      </a:r>
                      <a:br>
                        <a:rPr kumimoji="0" lang="en-US" sz="1400" b="1"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1" i="0" u="none" strike="noStrike" cap="none" normalizeH="0" baseline="0" dirty="0" smtClean="0">
                          <a:ln>
                            <a:noFill/>
                          </a:ln>
                          <a:solidFill>
                            <a:schemeClr val="bg1">
                              <a:lumMod val="75000"/>
                            </a:schemeClr>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Potential for Personal Accumulation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Cost Recovery</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r>
                        <a:rPr kumimoji="0" lang="en-US" sz="1000" b="1" i="0" u="none" strike="noStrike" cap="none" normalizeH="0" baseline="0" dirty="0" smtClean="0">
                          <a:ln>
                            <a:noFill/>
                          </a:ln>
                          <a:solidFill>
                            <a:schemeClr val="tx1"/>
                          </a:solidFill>
                          <a:effectLst/>
                          <a:latin typeface="+mj-lt"/>
                          <a:ea typeface="+mn-ea"/>
                        </a:rPr>
                        <a:t>1</a:t>
                      </a:r>
                      <a:endParaRPr kumimoji="0" lang="en-US" sz="1200" b="1" i="0" u="none" strike="noStrike" cap="none" normalizeH="0" baseline="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Liquidity/</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Credit Source</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3"/>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Cash Outlay Required</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Flexible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Contributions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2</a:t>
                      </a:r>
                      <a:endParaRPr kumimoji="0" lang="en-US" sz="11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Tax Advantaged Distributions</a:t>
                      </a:r>
                      <a:r>
                        <a:rPr kumimoji="0" lang="en-US" sz="1400" b="0" i="0" u="none" strike="noStrike" cap="none" normalizeH="0" baseline="30000" dirty="0" smtClean="0">
                          <a:ln>
                            <a:noFill/>
                          </a:ln>
                          <a:solidFill>
                            <a:schemeClr val="bg1">
                              <a:lumMod val="75000"/>
                            </a:schemeClr>
                          </a:solidFill>
                          <a:effectLst/>
                          <a:latin typeface="+mj-lt"/>
                          <a:ea typeface="ＭＳ Ｐゴシック" pitchFamily="34" charset="-128"/>
                        </a:rPr>
                        <a:t>1</a:t>
                      </a:r>
                      <a:endParaRPr kumimoji="0" lang="en-US" sz="1800" b="0" i="0" u="none" strike="noStrike" cap="none" normalizeH="0" baseline="30000" dirty="0" smtClean="0">
                        <a:ln>
                          <a:noFill/>
                        </a:ln>
                        <a:solidFill>
                          <a:schemeClr val="bg1">
                            <a:lumMod val="75000"/>
                          </a:schemeClr>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endParaRPr kumimoji="0" lang="en-US" sz="1400" b="1" i="0" u="none" strike="noStrike" cap="none" normalizeH="0" baseline="0" dirty="0" smtClean="0">
                        <a:ln>
                          <a:noFill/>
                        </a:ln>
                        <a:solidFill>
                          <a:schemeClr val="tx1"/>
                        </a:solidFill>
                        <a:effectLst/>
                        <a:latin typeface="+mj-lt"/>
                        <a:ea typeface="ＭＳ Ｐゴシック" pitchFamily="34" charset="-128"/>
                      </a:endParaRPr>
                    </a:p>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1"/>
                          </a:solidFill>
                          <a:effectLst/>
                          <a:latin typeface="+mj-lt"/>
                          <a:ea typeface="ＭＳ Ｐゴシック" pitchFamily="34" charset="-128"/>
                        </a:rPr>
                        <a:t>Resource for Illness/Injury </a:t>
                      </a:r>
                      <a:r>
                        <a:rPr kumimoji="0" lang="en-US" sz="1000" b="1" i="0" u="none" strike="noStrike" kern="1200" cap="none" normalizeH="0" baseline="0" dirty="0" smtClean="0">
                          <a:ln>
                            <a:noFill/>
                          </a:ln>
                          <a:solidFill>
                            <a:schemeClr val="tx1"/>
                          </a:solidFill>
                          <a:effectLst/>
                          <a:latin typeface="+mn-lt"/>
                          <a:ea typeface="ＭＳ Ｐゴシック" pitchFamily="34" charset="-128"/>
                          <a:cs typeface="+mn-cs"/>
                        </a:rPr>
                        <a:t>3</a:t>
                      </a:r>
                      <a:endParaRPr kumimoji="0" lang="en-US" sz="1400" b="1" i="0" u="none" strike="noStrike" kern="1200" cap="none" normalizeH="0" baseline="0" dirty="0" smtClean="0">
                        <a:ln>
                          <a:noFill/>
                        </a:ln>
                        <a:solidFill>
                          <a:schemeClr val="tx1"/>
                        </a:solidFill>
                        <a:effectLst/>
                        <a:latin typeface="+mn-lt"/>
                        <a:ea typeface="ＭＳ Ｐゴシック" pitchFamily="34" charset="-128"/>
                        <a:cs typeface="+mn-cs"/>
                      </a:endParaRPr>
                    </a:p>
                    <a:p>
                      <a:pPr marL="0" marR="0" lvl="0" indent="0" algn="ctr" defTabSz="457200" rtl="0" eaLnBrk="1" fontAlgn="b"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9F495958-F516-439A-814A-D2DC1CC7FCCF}" type="slidenum">
              <a:rPr lang="en-US" smtClean="0">
                <a:solidFill>
                  <a:srgbClr val="3D9B35"/>
                </a:solidFill>
              </a:rPr>
              <a:pPr/>
              <a:t>8</a:t>
            </a:fld>
            <a:endParaRPr lang="en-US" dirty="0">
              <a:solidFill>
                <a:srgbClr val="3D9B35"/>
              </a:solidFill>
            </a:endParaRPr>
          </a:p>
        </p:txBody>
      </p:sp>
    </p:spTree>
    <p:extLst>
      <p:ext uri="{BB962C8B-B14F-4D97-AF65-F5344CB8AC3E}">
        <p14:creationId xmlns:p14="http://schemas.microsoft.com/office/powerpoint/2010/main" val="3969253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88" name="Title 1"/>
          <p:cNvSpPr>
            <a:spLocks noGrp="1"/>
          </p:cNvSpPr>
          <p:nvPr>
            <p:ph type="title"/>
          </p:nvPr>
        </p:nvSpPr>
        <p:spPr/>
        <p:txBody>
          <a:bodyPr/>
          <a:lstStyle/>
          <a:p>
            <a:r>
              <a:rPr lang="en-US" altLang="en-US" dirty="0" smtClean="0"/>
              <a:t>SPLIT DOLLAR LOAN</a:t>
            </a:r>
          </a:p>
        </p:txBody>
      </p:sp>
      <p:sp>
        <p:nvSpPr>
          <p:cNvPr id="2" name="Slide Number Placeholder 1"/>
          <p:cNvSpPr>
            <a:spLocks noGrp="1"/>
          </p:cNvSpPr>
          <p:nvPr>
            <p:ph type="sldNum" sz="quarter" idx="12"/>
          </p:nvPr>
        </p:nvSpPr>
        <p:spPr/>
        <p:txBody>
          <a:bodyPr/>
          <a:lstStyle/>
          <a:p>
            <a:pPr>
              <a:defRPr/>
            </a:pPr>
            <a:fld id="{51791A03-0D08-4F66-9F2B-081A036AFD6C}" type="slidenum">
              <a:rPr lang="en-US" smtClean="0">
                <a:solidFill>
                  <a:srgbClr val="3D9B35"/>
                </a:solidFill>
              </a:rPr>
              <a:pPr>
                <a:defRPr/>
              </a:pPr>
              <a:t>9</a:t>
            </a:fld>
            <a:endParaRPr lang="en-US" dirty="0">
              <a:solidFill>
                <a:srgbClr val="3D9B35"/>
              </a:solidFill>
            </a:endParaRPr>
          </a:p>
        </p:txBody>
      </p:sp>
      <p:graphicFrame>
        <p:nvGraphicFramePr>
          <p:cNvPr id="5" name="Group 412"/>
          <p:cNvGraphicFramePr>
            <a:graphicFrameLocks noGrp="1"/>
          </p:cNvGraphicFramePr>
          <p:nvPr>
            <p:extLst>
              <p:ext uri="{D42A27DB-BD31-4B8C-83A1-F6EECF244321}">
                <p14:modId xmlns:p14="http://schemas.microsoft.com/office/powerpoint/2010/main" val="865262055"/>
              </p:ext>
            </p:extLst>
          </p:nvPr>
        </p:nvGraphicFramePr>
        <p:xfrm>
          <a:off x="360000" y="1635795"/>
          <a:ext cx="8452800" cy="4535481"/>
        </p:xfrm>
        <a:graphic>
          <a:graphicData uri="http://schemas.openxmlformats.org/drawingml/2006/table">
            <a:tbl>
              <a:tblPr/>
              <a:tblGrid>
                <a:gridCol w="2113200">
                  <a:extLst>
                    <a:ext uri="{9D8B030D-6E8A-4147-A177-3AD203B41FA5}">
                      <a16:colId xmlns:a16="http://schemas.microsoft.com/office/drawing/2014/main" val="20000"/>
                    </a:ext>
                  </a:extLst>
                </a:gridCol>
                <a:gridCol w="2113200">
                  <a:extLst>
                    <a:ext uri="{9D8B030D-6E8A-4147-A177-3AD203B41FA5}">
                      <a16:colId xmlns:a16="http://schemas.microsoft.com/office/drawing/2014/main" val="20001"/>
                    </a:ext>
                  </a:extLst>
                </a:gridCol>
                <a:gridCol w="2113200">
                  <a:extLst>
                    <a:ext uri="{9D8B030D-6E8A-4147-A177-3AD203B41FA5}">
                      <a16:colId xmlns:a16="http://schemas.microsoft.com/office/drawing/2014/main" val="20002"/>
                    </a:ext>
                  </a:extLst>
                </a:gridCol>
                <a:gridCol w="2113200">
                  <a:extLst>
                    <a:ext uri="{9D8B030D-6E8A-4147-A177-3AD203B41FA5}">
                      <a16:colId xmlns:a16="http://schemas.microsoft.com/office/drawing/2014/main" val="20003"/>
                    </a:ext>
                  </a:extLst>
                </a:gridCol>
              </a:tblGrid>
              <a:tr h="974592">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CASH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BUSINESS </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 CASH FLOW AND TAXES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PARTICIPANT</a:t>
                      </a:r>
                    </a:p>
                    <a:p>
                      <a:pPr marL="342900" marR="0" lvl="0" indent="-342900" algn="ctr" defTabSz="4572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bg1"/>
                          </a:solidFill>
                          <a:effectLst/>
                          <a:latin typeface="+mj-lt"/>
                          <a:ea typeface="ＭＳ Ｐゴシック" pitchFamily="34" charset="-128"/>
                          <a:cs typeface="Arial" pitchFamily="34" charset="0"/>
                        </a:rPr>
                        <a:t>BENEFITS</a:t>
                      </a:r>
                      <a:endParaRPr kumimoji="0" lang="en-US" sz="1600" b="0" i="0" u="none" strike="noStrike" cap="none" normalizeH="0" baseline="0" dirty="0" smtClean="0">
                        <a:ln>
                          <a:noFill/>
                        </a:ln>
                        <a:solidFill>
                          <a:schemeClr val="bg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Current Tax </a:t>
                      </a:r>
                    </a:p>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Current </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Income Tax Free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Death Benefit</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1"/>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Future Tax </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Deduction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Select Only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Key Employees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Future </a:t>
                      </a:r>
                      <a:b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b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Income Tax</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Potential for Personal Accumulation</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2"/>
                  </a:ext>
                </a:extLst>
              </a:tr>
              <a:tr h="872003">
                <a:tc>
                  <a:txBody>
                    <a:bodyPr/>
                    <a:lstStyle/>
                    <a:p>
                      <a:pPr marL="342900" marR="0" lvl="0" indent="-34290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Cost Recovery</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lumMod val="75000"/>
                            </a:schemeClr>
                          </a:solidFill>
                          <a:effectLst/>
                          <a:latin typeface="+mj-lt"/>
                          <a:ea typeface="ＭＳ Ｐゴシック" pitchFamily="34" charset="-128"/>
                        </a:rPr>
                        <a:t>Liquidity</a:t>
                      </a:r>
                      <a:r>
                        <a:rPr kumimoji="0" lang="en-US" sz="1000" b="0" i="0" u="none" strike="noStrike" cap="none" normalizeH="0" baseline="0" dirty="0" smtClean="0">
                          <a:ln>
                            <a:noFill/>
                          </a:ln>
                          <a:solidFill>
                            <a:schemeClr val="bg1">
                              <a:lumMod val="75000"/>
                            </a:schemeClr>
                          </a:solidFill>
                          <a:effectLst/>
                          <a:latin typeface="+mj-lt"/>
                          <a:ea typeface="+mn-ea"/>
                        </a:rPr>
                        <a:t>1</a:t>
                      </a:r>
                      <a:endParaRPr kumimoji="0" lang="en-US" sz="1200" b="0" i="0" u="none" strike="noStrike" cap="none" normalizeH="0" baseline="0" dirty="0" smtClean="0">
                        <a:ln>
                          <a:noFill/>
                        </a:ln>
                        <a:solidFill>
                          <a:schemeClr val="bg1">
                            <a:lumMod val="75000"/>
                          </a:schemeClr>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Deferred Accumulations</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Liquidity/</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Credit Source</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3"/>
                  </a:ext>
                </a:extLst>
              </a:tr>
              <a:tr h="872003">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Current Cash Outlay Required</a:t>
                      </a: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Flexible </a:t>
                      </a:r>
                      <a:br>
                        <a:rPr kumimoji="0" lang="en-US" sz="1400" b="1" i="0" u="none" strike="noStrike" cap="none" normalizeH="0" baseline="0" dirty="0" smtClean="0">
                          <a:ln>
                            <a:noFill/>
                          </a:ln>
                          <a:solidFill>
                            <a:schemeClr val="tx1"/>
                          </a:solidFill>
                          <a:effectLst/>
                          <a:latin typeface="+mj-lt"/>
                          <a:ea typeface="ＭＳ Ｐゴシック" pitchFamily="34" charset="-128"/>
                        </a:rPr>
                      </a:br>
                      <a:r>
                        <a:rPr kumimoji="0" lang="en-US" sz="1400" b="1" i="0" u="none" strike="noStrike" cap="none" normalizeH="0" baseline="0" dirty="0" smtClean="0">
                          <a:ln>
                            <a:noFill/>
                          </a:ln>
                          <a:solidFill>
                            <a:schemeClr val="tx1"/>
                          </a:solidFill>
                          <a:effectLst/>
                          <a:latin typeface="+mj-lt"/>
                          <a:ea typeface="ＭＳ Ｐゴシック" pitchFamily="34" charset="-128"/>
                        </a:rPr>
                        <a:t>Contributions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2</a:t>
                      </a:r>
                      <a:endParaRPr kumimoji="0" lang="en-US" sz="11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pitchFamily="34" charset="-128"/>
                        </a:rPr>
                        <a:t>Tax Advantaged Distributions</a:t>
                      </a:r>
                      <a:r>
                        <a:rPr kumimoji="0" lang="en-US" sz="1400" b="1" i="0" u="none" strike="noStrike" cap="none" normalizeH="0" baseline="30000" dirty="0" smtClean="0">
                          <a:ln>
                            <a:noFill/>
                          </a:ln>
                          <a:solidFill>
                            <a:schemeClr val="tx1"/>
                          </a:solidFill>
                          <a:effectLst/>
                          <a:latin typeface="+mj-lt"/>
                          <a:ea typeface="ＭＳ Ｐゴシック" pitchFamily="34" charset="-128"/>
                        </a:rPr>
                        <a:t>1</a:t>
                      </a:r>
                      <a:endParaRPr kumimoji="0" lang="en-US" sz="1800" b="1" i="0" u="none" strike="noStrike" cap="none" normalizeH="0" baseline="3000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457200" rtl="0" eaLnBrk="1" fontAlgn="b" latinLnBrk="0" hangingPunct="1">
                        <a:lnSpc>
                          <a:spcPct val="100000"/>
                        </a:lnSpc>
                        <a:spcBef>
                          <a:spcPct val="0"/>
                        </a:spcBef>
                        <a:spcAft>
                          <a:spcPct val="0"/>
                        </a:spcAft>
                        <a:buClrTx/>
                        <a:buSzTx/>
                        <a:buFontTx/>
                        <a:buNone/>
                        <a:tabLst/>
                        <a:defRPr/>
                      </a:pPr>
                      <a:endParaRPr kumimoji="0" lang="en-US" sz="1400" b="1" i="0" u="none" strike="noStrike" cap="none" normalizeH="0" baseline="0" dirty="0" smtClean="0">
                        <a:ln>
                          <a:noFill/>
                        </a:ln>
                        <a:solidFill>
                          <a:schemeClr val="tx1"/>
                        </a:solidFill>
                        <a:effectLst/>
                        <a:latin typeface="+mj-lt"/>
                        <a:ea typeface="ＭＳ Ｐゴシック" pitchFamily="34" charset="-128"/>
                      </a:endParaRPr>
                    </a:p>
                    <a:p>
                      <a:pPr marL="0" marR="0" lvl="0" indent="0" algn="ctr" defTabSz="457200" rtl="0" eaLnBrk="1" fontAlgn="b" latinLnBrk="0" hangingPunct="1">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1"/>
                          </a:solidFill>
                          <a:effectLst/>
                          <a:latin typeface="+mj-lt"/>
                          <a:ea typeface="ＭＳ Ｐゴシック" pitchFamily="34" charset="-128"/>
                        </a:rPr>
                        <a:t>Resource for Illness/Injury </a:t>
                      </a:r>
                      <a:r>
                        <a:rPr kumimoji="0" lang="en-US" sz="900" b="1" i="0" u="none" strike="noStrike" kern="1200" cap="none" normalizeH="0" baseline="0" dirty="0" smtClean="0">
                          <a:ln>
                            <a:noFill/>
                          </a:ln>
                          <a:solidFill>
                            <a:schemeClr val="tx1"/>
                          </a:solidFill>
                          <a:effectLst/>
                          <a:latin typeface="+mn-lt"/>
                          <a:ea typeface="ＭＳ Ｐゴシック" pitchFamily="34" charset="-128"/>
                          <a:cs typeface="+mn-cs"/>
                        </a:rPr>
                        <a:t>3</a:t>
                      </a:r>
                      <a:endParaRPr kumimoji="0" lang="en-US" sz="1400" b="1" i="0" u="none" strike="noStrike" kern="1200" cap="none" normalizeH="0" baseline="0" dirty="0" smtClean="0">
                        <a:ln>
                          <a:noFill/>
                        </a:ln>
                        <a:solidFill>
                          <a:schemeClr val="tx1"/>
                        </a:solidFill>
                        <a:effectLst/>
                        <a:latin typeface="+mn-lt"/>
                        <a:ea typeface="ＭＳ Ｐゴシック" pitchFamily="34" charset="-128"/>
                        <a:cs typeface="+mn-cs"/>
                      </a:endParaRPr>
                    </a:p>
                    <a:p>
                      <a:pPr marL="0" marR="0" lvl="0" indent="0" algn="ctr" defTabSz="457200" rtl="0" eaLnBrk="1" fontAlgn="b"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mj-lt"/>
                        <a:ea typeface="ＭＳ Ｐゴシック" pitchFamily="34" charset="-128"/>
                      </a:endParaRPr>
                    </a:p>
                  </a:txBody>
                  <a:tcPr anchor="ctr" horzOverflow="overflow">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10404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Custom Design">
  <a:themeElements>
    <a:clrScheme name="National Life">
      <a:dk1>
        <a:sysClr val="windowText" lastClr="000000"/>
      </a:dk1>
      <a:lt1>
        <a:sysClr val="window" lastClr="FFFFFF"/>
      </a:lt1>
      <a:dk2>
        <a:srgbClr val="263F6A"/>
      </a:dk2>
      <a:lt2>
        <a:srgbClr val="D8D8D8"/>
      </a:lt2>
      <a:accent1>
        <a:srgbClr val="3D9B35"/>
      </a:accent1>
      <a:accent2>
        <a:srgbClr val="616365"/>
      </a:accent2>
      <a:accent3>
        <a:srgbClr val="00A8B4"/>
      </a:accent3>
      <a:accent4>
        <a:srgbClr val="BED600"/>
      </a:accent4>
      <a:accent5>
        <a:srgbClr val="263F6A"/>
      </a:accent5>
      <a:accent6>
        <a:srgbClr val="44697D"/>
      </a:accent6>
      <a:hlink>
        <a:srgbClr val="3D9B35"/>
      </a:hlink>
      <a:folHlink>
        <a:srgbClr val="3D9B3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2827</TotalTime>
  <Words>1602</Words>
  <Application>Microsoft Office PowerPoint</Application>
  <PresentationFormat>On-screen Show (4:3)</PresentationFormat>
  <Paragraphs>250</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ＭＳ Ｐゴシック</vt:lpstr>
      <vt:lpstr>Arial</vt:lpstr>
      <vt:lpstr>Arial Narrow</vt:lpstr>
      <vt:lpstr>Calibri</vt:lpstr>
      <vt:lpstr>Times New Roman</vt:lpstr>
      <vt:lpstr>Wingdings 3</vt:lpstr>
      <vt:lpstr>1_Custom Design</vt:lpstr>
      <vt:lpstr>How to Choose an Executive Benefit Program</vt:lpstr>
      <vt:lpstr>YOUR BUSINESS TIMELINE </vt:lpstr>
      <vt:lpstr>Elements of Executive Benefits</vt:lpstr>
      <vt:lpstr>WHAT ARE YOU LOOKING FOR?</vt:lpstr>
      <vt:lpstr>PowerPoint Presentation</vt:lpstr>
      <vt:lpstr>EXECUTIVE BONUS TO PERMANENT LIFE INSURANCE</vt:lpstr>
      <vt:lpstr>SALARY CONTINUATION</vt:lpstr>
      <vt:lpstr>SPLIT DOLLAR ECONOMIC BENEFIT</vt:lpstr>
      <vt:lpstr>SPLIT DOLLAR LOAN</vt:lpstr>
      <vt:lpstr>FOOTNOTES</vt:lpstr>
      <vt:lpstr>Next Steps</vt:lpstr>
    </vt:vector>
  </TitlesOfParts>
  <Company>National Life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YOUR CLIENT LOOKING FOR?</dc:title>
  <dc:creator>Ellen Lehmert</dc:creator>
  <cp:lastModifiedBy>King, Tracy</cp:lastModifiedBy>
  <cp:revision>26</cp:revision>
  <cp:lastPrinted>2016-08-02T13:25:58Z</cp:lastPrinted>
  <dcterms:created xsi:type="dcterms:W3CDTF">2016-06-13T15:54:09Z</dcterms:created>
  <dcterms:modified xsi:type="dcterms:W3CDTF">2017-09-13T14:13:00Z</dcterms:modified>
</cp:coreProperties>
</file>